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5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7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8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ED89537-83ED-4BB4-8425-B1D7883636F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5070C"/>
              </a:gs>
              <a:gs pos="31000">
                <a:srgbClr val="05070C">
                  <a:alpha val="94000"/>
                </a:srgbClr>
              </a:gs>
              <a:gs pos="58000">
                <a:srgbClr val="05070C">
                  <a:alpha val="42000"/>
                </a:srgbClr>
              </a:gs>
              <a:gs pos="88000">
                <a:srgbClr val="05070C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616150E-21E8-4070-B515-D7F5D1617130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476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PRODUCT CONCEPT / DRY SOLIDS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C6C18F-5EAF-4851-984B-3AC798D5FB15}"/>
              </a:ext>
            </a:extLst>
          </p:cNvPr>
          <p:cNvSpPr>
            <a:spLocks noGrp="1"/>
          </p:cNvSpPr>
          <p:nvPr/>
        </p:nvSpPr>
        <p:spPr>
          <a:xfrm>
            <a:off x="685800" y="1085850"/>
            <a:ext cx="5334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0000"/>
              </a:lnSpc>
              <a:buNone/>
              <a:def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Adjustable Spoon-Like Measuring Beaker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9716A3-2816-4032-8D6F-D619149FA847}"/>
              </a:ext>
            </a:extLst>
          </p:cNvPr>
          <p:cNvSpPr>
            <a:spLocks noGrp="1"/>
          </p:cNvSpPr>
          <p:nvPr/>
        </p:nvSpPr>
        <p:spPr>
          <a:xfrm>
            <a:off x="685800" y="2686050"/>
            <a:ext cx="53340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8000"/>
              </a:lnSpc>
              <a:buNone/>
              <a:defRPr sz="1650" b="0">
                <a:solidFill>
                  <a:srgbClr val="D6DEE9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D6DEE9"/>
                </a:solidFill>
                <a:latin typeface="Aptos"/>
                <a:ea typeface="Aptos"/>
                <a:cs typeface="Aptos"/>
              </a:rPr>
              <a:t>A spoon-style dry-goods measuring cup with a transparent beaker head, orange slider, and lockable internal partition.</a:t>
            </a:r>
          </a:p>
        </p:txBody>
      </p:sp>
      <p:sp>
        <p:nvSpPr>
          <p:cNvPr id="6" name="Straight Connector 5">
            <a:extLst>
              <a:ext uri="{FF2B5EF4-FFF2-40B4-BE49-F238E27FC236}">
                <a16:creationId xmlns:a16="http://schemas.microsoft.com/office/drawing/2014/main" id="{FCDEF76A-EFDF-4548-BA1D-0964CA661865}"/>
              </a:ext>
            </a:extLst>
          </p:cNvPr>
          <p:cNvSpPr>
            <a:spLocks noGrp="1"/>
          </p:cNvSpPr>
          <p:nvPr/>
        </p:nvSpPr>
        <p:spPr>
          <a:xfrm flipV="1">
            <a:off x="685800" y="3857626"/>
            <a:ext cx="10020300" cy="47624"/>
          </a:xfrm>
          <a:prstGeom prst="line">
            <a:avLst/>
          </a:prstGeom>
          <a:noFill/>
          <a:ln w="28575">
            <a:solidFill>
              <a:srgbClr val="FF8A2A"/>
            </a:solidFill>
            <a:prstDash val="solid"/>
          </a:ln>
        </p:spPr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AE6EFFD-8136-4996-9AB2-DDED276EFB42}"/>
              </a:ext>
            </a:extLst>
          </p:cNvPr>
          <p:cNvSpPr>
            <a:spLocks noGrp="1"/>
          </p:cNvSpPr>
          <p:nvPr/>
        </p:nvSpPr>
        <p:spPr>
          <a:xfrm>
            <a:off x="685800" y="4400550"/>
            <a:ext cx="1428750" cy="838200"/>
          </a:xfrm>
          <a:prstGeom prst="roundRect">
            <a:avLst>
              <a:gd name="adj" fmla="val 15909"/>
            </a:avLst>
          </a:prstGeom>
          <a:solidFill>
            <a:srgbClr val="07101A">
              <a:alpha val="70000"/>
            </a:srgbClr>
          </a:solidFill>
          <a:ln w="9525">
            <a:solidFill>
              <a:srgbClr val="294155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FEF2A9-44E4-43C0-ACBA-4778B9BC4AD8}"/>
              </a:ext>
            </a:extLst>
          </p:cNvPr>
          <p:cNvSpPr>
            <a:spLocks noGrp="1"/>
          </p:cNvSpPr>
          <p:nvPr/>
        </p:nvSpPr>
        <p:spPr>
          <a:xfrm>
            <a:off x="876300" y="4524375"/>
            <a:ext cx="1047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2250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2250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0F7268-7290-4E99-953E-4490B0A91562}"/>
              </a:ext>
            </a:extLst>
          </p:cNvPr>
          <p:cNvSpPr>
            <a:spLocks noGrp="1"/>
          </p:cNvSpPr>
          <p:nvPr/>
        </p:nvSpPr>
        <p:spPr>
          <a:xfrm>
            <a:off x="876300" y="4876800"/>
            <a:ext cx="1047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050" b="1">
                <a:solidFill>
                  <a:srgbClr val="83F0FF"/>
                </a:solidFill>
                <a:latin typeface="Bahnschrift"/>
                <a:ea typeface="Bahnschrift"/>
                <a:cs typeface="Bahnschrift"/>
              </a:defRPr>
            </a:pPr>
            <a:r>
              <a:rPr sz="1050" b="1">
                <a:solidFill>
                  <a:srgbClr val="83F0FF"/>
                </a:solidFill>
                <a:latin typeface="Bahnschrift"/>
                <a:ea typeface="Bahnschrift"/>
                <a:cs typeface="Bahnschrift"/>
              </a:rPr>
              <a:t>Spoon-beaker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5F09CEF-20B6-43E8-AC6F-AFAB9FC39FFB}"/>
              </a:ext>
            </a:extLst>
          </p:cNvPr>
          <p:cNvSpPr>
            <a:spLocks noGrp="1"/>
          </p:cNvSpPr>
          <p:nvPr/>
        </p:nvSpPr>
        <p:spPr>
          <a:xfrm>
            <a:off x="2324100" y="4400550"/>
            <a:ext cx="1695450" cy="838200"/>
          </a:xfrm>
          <a:prstGeom prst="roundRect">
            <a:avLst>
              <a:gd name="adj" fmla="val 15909"/>
            </a:avLst>
          </a:prstGeom>
          <a:solidFill>
            <a:srgbClr val="07101A">
              <a:alpha val="70000"/>
            </a:srgbClr>
          </a:solidFill>
          <a:ln w="9525">
            <a:solidFill>
              <a:srgbClr val="294155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201F2B-0152-4200-9059-7ED54D502112}"/>
              </a:ext>
            </a:extLst>
          </p:cNvPr>
          <p:cNvSpPr>
            <a:spLocks noGrp="1"/>
          </p:cNvSpPr>
          <p:nvPr/>
        </p:nvSpPr>
        <p:spPr>
          <a:xfrm>
            <a:off x="2514600" y="4524375"/>
            <a:ext cx="13144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2250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2250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Multi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312A2FC-0F27-461D-A1CD-F8E185285C2E}"/>
              </a:ext>
            </a:extLst>
          </p:cNvPr>
          <p:cNvSpPr>
            <a:spLocks noGrp="1"/>
          </p:cNvSpPr>
          <p:nvPr/>
        </p:nvSpPr>
        <p:spPr>
          <a:xfrm>
            <a:off x="2514600" y="4876800"/>
            <a:ext cx="13144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050" b="1">
                <a:solidFill>
                  <a:srgbClr val="83F0FF"/>
                </a:solidFill>
                <a:latin typeface="Bahnschrift"/>
                <a:ea typeface="Bahnschrift"/>
                <a:cs typeface="Bahnschrift"/>
              </a:defRPr>
            </a:pPr>
            <a:r>
              <a:rPr sz="1050" b="1">
                <a:solidFill>
                  <a:srgbClr val="83F0FF"/>
                </a:solidFill>
                <a:latin typeface="Bahnschrift"/>
                <a:ea typeface="Bahnschrift"/>
                <a:cs typeface="Bahnschrift"/>
              </a:rPr>
              <a:t>Dry-good scales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A51154B-C88F-4493-975F-82F11649D710}"/>
              </a:ext>
            </a:extLst>
          </p:cNvPr>
          <p:cNvSpPr>
            <a:spLocks noGrp="1"/>
          </p:cNvSpPr>
          <p:nvPr/>
        </p:nvSpPr>
        <p:spPr>
          <a:xfrm>
            <a:off x="4229100" y="4400550"/>
            <a:ext cx="1695450" cy="838200"/>
          </a:xfrm>
          <a:prstGeom prst="roundRect">
            <a:avLst>
              <a:gd name="adj" fmla="val 15909"/>
            </a:avLst>
          </a:prstGeom>
          <a:solidFill>
            <a:srgbClr val="07101A">
              <a:alpha val="70000"/>
            </a:srgbClr>
          </a:solidFill>
          <a:ln w="9525">
            <a:solidFill>
              <a:srgbClr val="294155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061DA9-804C-4879-8559-D4D1EAAF500A}"/>
              </a:ext>
            </a:extLst>
          </p:cNvPr>
          <p:cNvSpPr>
            <a:spLocks noGrp="1"/>
          </p:cNvSpPr>
          <p:nvPr/>
        </p:nvSpPr>
        <p:spPr>
          <a:xfrm>
            <a:off x="4419600" y="4524375"/>
            <a:ext cx="13144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2250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2250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Lock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711629-F331-453B-AFD5-FDD28453BBD7}"/>
              </a:ext>
            </a:extLst>
          </p:cNvPr>
          <p:cNvSpPr>
            <a:spLocks noGrp="1"/>
          </p:cNvSpPr>
          <p:nvPr/>
        </p:nvSpPr>
        <p:spPr>
          <a:xfrm>
            <a:off x="4419600" y="4876800"/>
            <a:ext cx="13144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050" b="1">
                <a:solidFill>
                  <a:srgbClr val="83F0FF"/>
                </a:solidFill>
                <a:latin typeface="Bahnschrift"/>
                <a:ea typeface="Bahnschrift"/>
                <a:cs typeface="Bahnschrift"/>
              </a:defRPr>
            </a:pPr>
            <a:r>
              <a:rPr sz="1050" b="1">
                <a:solidFill>
                  <a:srgbClr val="83F0FF"/>
                </a:solidFill>
                <a:latin typeface="Bahnschrift"/>
                <a:ea typeface="Bahnschrift"/>
                <a:cs typeface="Bahnschrift"/>
              </a:rPr>
              <a:t>No slider creep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E592B1-68F1-4D22-AA36-107FE762B7ED}"/>
              </a:ext>
            </a:extLst>
          </p:cNvPr>
          <p:cNvSpPr>
            <a:spLocks noGrp="1"/>
          </p:cNvSpPr>
          <p:nvPr/>
        </p:nvSpPr>
        <p:spPr>
          <a:xfrm>
            <a:off x="552450" y="6400800"/>
            <a:ext cx="571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defRPr>
            </a:pPr>
            <a:r>
              <a: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rPr>
              <a:t>ADJUSTABLE SPOON-LIKE MEASURING BEAKER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0980A6-13A0-40FD-9882-468DC708D1EE}"/>
              </a:ext>
            </a:extLst>
          </p:cNvPr>
          <p:cNvSpPr>
            <a:spLocks noGrp="1"/>
          </p:cNvSpPr>
          <p:nvPr/>
        </p:nvSpPr>
        <p:spPr>
          <a:xfrm>
            <a:off x="11353800" y="6324600"/>
            <a:ext cx="381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lnSpc>
                <a:spcPct val="110000"/>
              </a:lnSpc>
              <a:buNone/>
              <a:def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defRPr>
            </a:pPr>
            <a:r>
              <a: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rPr>
              <a:t>01</a:t>
            </a:r>
          </a:p>
        </p:txBody>
      </p:sp>
      <p:sp>
        <p:nvSpPr>
          <p:cNvPr id="18" name="Straight Connector 17">
            <a:extLst>
              <a:ext uri="{FF2B5EF4-FFF2-40B4-BE49-F238E27FC236}">
                <a16:creationId xmlns:a16="http://schemas.microsoft.com/office/drawing/2014/main" id="{D8975719-75A9-4C3C-8DB2-9B70C4AB7DDB}"/>
              </a:ext>
            </a:extLst>
          </p:cNvPr>
          <p:cNvSpPr>
            <a:spLocks noGrp="1"/>
          </p:cNvSpPr>
          <p:nvPr/>
        </p:nvSpPr>
        <p:spPr>
          <a:xfrm>
            <a:off x="552450" y="6191250"/>
            <a:ext cx="11087100" cy="0"/>
          </a:xfrm>
          <a:prstGeom prst="line">
            <a:avLst/>
          </a:prstGeom>
          <a:noFill/>
          <a:ln w="9525">
            <a:solidFill>
              <a:srgbClr val="263447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89197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KE_THIS_INTO_A_D_WORKING_MO - Copy">
            <a:hlinkClick r:id="" action="ppaction://media"/>
            <a:extLst>
              <a:ext uri="{FF2B5EF4-FFF2-40B4-BE49-F238E27FC236}">
                <a16:creationId xmlns:a16="http://schemas.microsoft.com/office/drawing/2014/main" id="{9CC980A1-C727-4AEB-A850-3D53AA1C6F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179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7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0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5C71189-4033-4154-9AAA-6A7A4E2AAA1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5070C"/>
              </a:gs>
              <a:gs pos="48000">
                <a:srgbClr val="05070C">
                  <a:alpha val="96000"/>
                </a:srgbClr>
              </a:gs>
              <a:gs pos="78000">
                <a:srgbClr val="05070C">
                  <a:alpha val="36000"/>
                </a:srgbClr>
              </a:gs>
              <a:gs pos="100000">
                <a:srgbClr val="05070C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804B0A-F88C-4FCE-9716-B9017B7EE9F8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476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EXECUTIVE BRIEF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381CBF-2F21-439F-8D56-B3CFBC5AE7AE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5667375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0000"/>
              </a:lnSpc>
              <a:buNone/>
              <a:def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Spoon-like beaker for dry goods.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0C25AB-B8DA-4972-BE26-D176E9806B2B}"/>
              </a:ext>
            </a:extLst>
          </p:cNvPr>
          <p:cNvSpPr>
            <a:spLocks noGrp="1"/>
          </p:cNvSpPr>
          <p:nvPr/>
        </p:nvSpPr>
        <p:spPr>
          <a:xfrm>
            <a:off x="685800" y="2514600"/>
            <a:ext cx="5667375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8000"/>
              </a:lnSpc>
              <a:buNone/>
              <a:defRPr sz="1650" b="0">
                <a:solidFill>
                  <a:srgbClr val="D6DEE9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D6DEE9"/>
                </a:solidFill>
                <a:latin typeface="Aptos"/>
                <a:ea typeface="Aptos"/>
                <a:cs typeface="Aptos"/>
              </a:rPr>
              <a:t>The handle slider unlocks and moves the internal partition to set the measured quantity.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DD7A830-3890-4C7F-8763-F1693396AF27}"/>
              </a:ext>
            </a:extLst>
          </p:cNvPr>
          <p:cNvSpPr>
            <a:spLocks noGrp="1"/>
          </p:cNvSpPr>
          <p:nvPr/>
        </p:nvSpPr>
        <p:spPr>
          <a:xfrm>
            <a:off x="685800" y="3695700"/>
            <a:ext cx="3286125" cy="1352550"/>
          </a:xfrm>
          <a:prstGeom prst="roundRect">
            <a:avLst>
              <a:gd name="adj" fmla="val 11268"/>
            </a:avLst>
          </a:prstGeom>
          <a:solidFill>
            <a:srgbClr val="09111B">
              <a:alpha val="84000"/>
            </a:srgbClr>
          </a:solidFill>
          <a:ln w="9525">
            <a:solidFill>
              <a:srgbClr val="294155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9975C7-47A5-42F6-A8CB-F83DB38F09E6}"/>
              </a:ext>
            </a:extLst>
          </p:cNvPr>
          <p:cNvSpPr>
            <a:spLocks noGrp="1"/>
          </p:cNvSpPr>
          <p:nvPr/>
        </p:nvSpPr>
        <p:spPr>
          <a:xfrm>
            <a:off x="857250" y="3867150"/>
            <a:ext cx="590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01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DCC275-C2C5-49BB-9FFB-C48B4D07B786}"/>
              </a:ext>
            </a:extLst>
          </p:cNvPr>
          <p:cNvSpPr>
            <a:spLocks noGrp="1"/>
          </p:cNvSpPr>
          <p:nvPr/>
        </p:nvSpPr>
        <p:spPr>
          <a:xfrm>
            <a:off x="1447800" y="3867150"/>
            <a:ext cx="2333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5000"/>
              </a:lnSpc>
              <a:buNone/>
              <a:def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Dry-solid focus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CBC395-0317-4EEF-8B16-188844F915B6}"/>
              </a:ext>
            </a:extLst>
          </p:cNvPr>
          <p:cNvSpPr>
            <a:spLocks noGrp="1"/>
          </p:cNvSpPr>
          <p:nvPr/>
        </p:nvSpPr>
        <p:spPr>
          <a:xfrm>
            <a:off x="1381125" y="4324350"/>
            <a:ext cx="231457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5000"/>
              </a:lnSpc>
              <a:buNone/>
              <a:defRPr sz="1050" b="0">
                <a:solidFill>
                  <a:srgbClr val="A8B3C2"/>
                </a:solidFill>
                <a:latin typeface="Aptos"/>
                <a:ea typeface="Aptos"/>
                <a:cs typeface="Aptos"/>
              </a:defRPr>
            </a:pPr>
            <a:r>
              <a:rPr sz="1050" b="0" dirty="0">
                <a:solidFill>
                  <a:srgbClr val="A8B3C2"/>
                </a:solidFill>
                <a:latin typeface="Aptos"/>
                <a:ea typeface="Aptos"/>
                <a:cs typeface="Aptos"/>
              </a:rPr>
              <a:t>The design avoids liquid-tight sealing complexity and prioritizes stable particulate isolation.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7555E84-0D93-4910-AB60-793DBCE0B617}"/>
              </a:ext>
            </a:extLst>
          </p:cNvPr>
          <p:cNvSpPr>
            <a:spLocks noGrp="1"/>
          </p:cNvSpPr>
          <p:nvPr/>
        </p:nvSpPr>
        <p:spPr>
          <a:xfrm>
            <a:off x="4210050" y="3695700"/>
            <a:ext cx="3619500" cy="1352550"/>
          </a:xfrm>
          <a:prstGeom prst="roundRect">
            <a:avLst>
              <a:gd name="adj" fmla="val 11268"/>
            </a:avLst>
          </a:prstGeom>
          <a:solidFill>
            <a:srgbClr val="09111B">
              <a:alpha val="84000"/>
            </a:srgbClr>
          </a:solidFill>
          <a:ln w="9525">
            <a:solidFill>
              <a:srgbClr val="294155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6C682A-1BFC-49E1-80FB-CE4BC8FB6654}"/>
              </a:ext>
            </a:extLst>
          </p:cNvPr>
          <p:cNvSpPr>
            <a:spLocks noGrp="1"/>
          </p:cNvSpPr>
          <p:nvPr/>
        </p:nvSpPr>
        <p:spPr>
          <a:xfrm>
            <a:off x="4381500" y="3867150"/>
            <a:ext cx="590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02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A83248-0ECD-491F-B1C2-F06B81158CF6}"/>
              </a:ext>
            </a:extLst>
          </p:cNvPr>
          <p:cNvSpPr>
            <a:spLocks noGrp="1"/>
          </p:cNvSpPr>
          <p:nvPr/>
        </p:nvSpPr>
        <p:spPr>
          <a:xfrm>
            <a:off x="4972050" y="3867150"/>
            <a:ext cx="266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5000"/>
              </a:lnSpc>
              <a:buNone/>
              <a:def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Commercial intent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F70F4C-DFFD-427F-8E19-3B50FF813FC0}"/>
              </a:ext>
            </a:extLst>
          </p:cNvPr>
          <p:cNvSpPr>
            <a:spLocks noGrp="1"/>
          </p:cNvSpPr>
          <p:nvPr/>
        </p:nvSpPr>
        <p:spPr>
          <a:xfrm>
            <a:off x="4943475" y="4305299"/>
            <a:ext cx="26479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5000"/>
              </a:lnSpc>
              <a:buNone/>
              <a:defRPr sz="1050" b="0">
                <a:solidFill>
                  <a:srgbClr val="A8B3C2"/>
                </a:solidFill>
                <a:latin typeface="Aptos"/>
                <a:ea typeface="Aptos"/>
                <a:cs typeface="Aptos"/>
              </a:defRPr>
            </a:pPr>
            <a:r>
              <a:rPr sz="1050" b="0" dirty="0">
                <a:solidFill>
                  <a:srgbClr val="A8B3C2"/>
                </a:solidFill>
                <a:latin typeface="Aptos"/>
                <a:ea typeface="Aptos"/>
                <a:cs typeface="Aptos"/>
              </a:rPr>
              <a:t>A premium single-chassis tool for culinary, baking, compact kitchens, and lab material-handling use cases.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00DB9D1-E5CD-4D2C-832E-239AC5627F65}"/>
              </a:ext>
            </a:extLst>
          </p:cNvPr>
          <p:cNvSpPr>
            <a:spLocks noGrp="1"/>
          </p:cNvSpPr>
          <p:nvPr/>
        </p:nvSpPr>
        <p:spPr>
          <a:xfrm>
            <a:off x="8067675" y="3695700"/>
            <a:ext cx="3429000" cy="1352550"/>
          </a:xfrm>
          <a:prstGeom prst="roundRect">
            <a:avLst>
              <a:gd name="adj" fmla="val 11268"/>
            </a:avLst>
          </a:prstGeom>
          <a:solidFill>
            <a:srgbClr val="09111B">
              <a:alpha val="84000"/>
            </a:srgbClr>
          </a:solidFill>
          <a:ln w="9525">
            <a:solidFill>
              <a:srgbClr val="294155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0A789E-4242-461B-8DF2-8513217EB7C3}"/>
              </a:ext>
            </a:extLst>
          </p:cNvPr>
          <p:cNvSpPr>
            <a:spLocks noGrp="1"/>
          </p:cNvSpPr>
          <p:nvPr/>
        </p:nvSpPr>
        <p:spPr>
          <a:xfrm>
            <a:off x="8239125" y="3867150"/>
            <a:ext cx="590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03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0BAAB9-4FFE-4934-BF89-5CF007A8308B}"/>
              </a:ext>
            </a:extLst>
          </p:cNvPr>
          <p:cNvSpPr>
            <a:spLocks noGrp="1"/>
          </p:cNvSpPr>
          <p:nvPr/>
        </p:nvSpPr>
        <p:spPr>
          <a:xfrm>
            <a:off x="8829675" y="3867150"/>
            <a:ext cx="2476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5000"/>
              </a:lnSpc>
              <a:buNone/>
              <a:def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Integrated utility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A98921-104F-45D4-86A6-577D11244404}"/>
              </a:ext>
            </a:extLst>
          </p:cNvPr>
          <p:cNvSpPr>
            <a:spLocks noGrp="1"/>
          </p:cNvSpPr>
          <p:nvPr/>
        </p:nvSpPr>
        <p:spPr>
          <a:xfrm>
            <a:off x="8715375" y="4257675"/>
            <a:ext cx="24574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5000"/>
              </a:lnSpc>
              <a:buNone/>
              <a:defRPr sz="1050" b="0">
                <a:solidFill>
                  <a:srgbClr val="A8B3C2"/>
                </a:solidFill>
                <a:latin typeface="Aptos"/>
                <a:ea typeface="Aptos"/>
                <a:cs typeface="Aptos"/>
              </a:defRPr>
            </a:pPr>
            <a:r>
              <a:rPr sz="1050" b="0" dirty="0">
                <a:solidFill>
                  <a:srgbClr val="A8B3C2"/>
                </a:solidFill>
                <a:latin typeface="Aptos"/>
                <a:ea typeface="Aptos"/>
                <a:cs typeface="Aptos"/>
              </a:rPr>
              <a:t>Commodity scales, locking slots, and a moving chamber create a differentiated product, not just another cup.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A85BD6A-1AA5-43F0-ABA2-1E3CBDC34C18}"/>
              </a:ext>
            </a:extLst>
          </p:cNvPr>
          <p:cNvSpPr>
            <a:spLocks noGrp="1"/>
          </p:cNvSpPr>
          <p:nvPr/>
        </p:nvSpPr>
        <p:spPr>
          <a:xfrm>
            <a:off x="552450" y="6400800"/>
            <a:ext cx="571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defRPr>
            </a:pPr>
            <a:r>
              <a: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rPr>
              <a:t>ADJUSTABLE SPOON-LIKE MEASURING BEAKER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9CB4D3-8668-4B7C-9C89-35C23F7A7CDE}"/>
              </a:ext>
            </a:extLst>
          </p:cNvPr>
          <p:cNvSpPr>
            <a:spLocks noGrp="1"/>
          </p:cNvSpPr>
          <p:nvPr/>
        </p:nvSpPr>
        <p:spPr>
          <a:xfrm>
            <a:off x="11353800" y="6324600"/>
            <a:ext cx="381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lnSpc>
                <a:spcPct val="110000"/>
              </a:lnSpc>
              <a:buNone/>
              <a:def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defRPr>
            </a:pPr>
            <a:r>
              <a: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rPr>
              <a:t>02</a:t>
            </a:r>
          </a:p>
        </p:txBody>
      </p:sp>
      <p:sp>
        <p:nvSpPr>
          <p:cNvPr id="20" name="Straight Connector 19">
            <a:extLst>
              <a:ext uri="{FF2B5EF4-FFF2-40B4-BE49-F238E27FC236}">
                <a16:creationId xmlns:a16="http://schemas.microsoft.com/office/drawing/2014/main" id="{21C4BDC3-E675-437E-A990-71218AFA0118}"/>
              </a:ext>
            </a:extLst>
          </p:cNvPr>
          <p:cNvSpPr>
            <a:spLocks noGrp="1"/>
          </p:cNvSpPr>
          <p:nvPr/>
        </p:nvSpPr>
        <p:spPr>
          <a:xfrm>
            <a:off x="552450" y="6191250"/>
            <a:ext cx="11087100" cy="0"/>
          </a:xfrm>
          <a:prstGeom prst="line">
            <a:avLst/>
          </a:prstGeom>
          <a:noFill/>
          <a:ln w="9525">
            <a:solidFill>
              <a:srgbClr val="263447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511470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7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4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D446E57-F87A-4E6F-90B0-9F82204747A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5070C"/>
              </a:gs>
              <a:gs pos="25000">
                <a:srgbClr val="05070C">
                  <a:alpha val="90000"/>
                </a:srgbClr>
              </a:gs>
              <a:gs pos="52000">
                <a:srgbClr val="05070C">
                  <a:alpha val="36000"/>
                </a:srgbClr>
              </a:gs>
              <a:gs pos="84000">
                <a:srgbClr val="05070C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7038DB-8160-4F0A-94A7-C2CCA352137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5070C">
                  <a:alpha val="88000"/>
                </a:srgbClr>
              </a:gs>
              <a:gs pos="52000">
                <a:srgbClr val="05070C">
                  <a:alpha val="0"/>
                </a:srgbClr>
              </a:gs>
            </a:gsLst>
            <a:lin ang="0"/>
          </a:gra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5B9F4D-1DDD-42C0-99AA-30E038420924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476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END PRODUCT VISUAL DESIGN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1C76E5-1C7B-4FB8-BD8F-336AFF074E70}"/>
              </a:ext>
            </a:extLst>
          </p:cNvPr>
          <p:cNvSpPr>
            <a:spLocks noGrp="1"/>
          </p:cNvSpPr>
          <p:nvPr/>
        </p:nvSpPr>
        <p:spPr>
          <a:xfrm>
            <a:off x="685800" y="952500"/>
            <a:ext cx="5048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0000"/>
              </a:lnSpc>
              <a:buNone/>
              <a:def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Spoon-like form, adjustable beaker capacity.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2BD7AF-307F-439D-B0DA-83B723AA2821}"/>
              </a:ext>
            </a:extLst>
          </p:cNvPr>
          <p:cNvSpPr>
            <a:spLocks noGrp="1"/>
          </p:cNvSpPr>
          <p:nvPr/>
        </p:nvSpPr>
        <p:spPr>
          <a:xfrm>
            <a:off x="685800" y="2552700"/>
            <a:ext cx="5048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8000"/>
              </a:lnSpc>
              <a:buNone/>
              <a:defRPr sz="1650" b="0">
                <a:solidFill>
                  <a:srgbClr val="D6DEE9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D6DEE9"/>
                </a:solidFill>
                <a:latin typeface="Aptos"/>
                <a:ea typeface="Aptos"/>
                <a:cs typeface="Aptos"/>
              </a:rPr>
              <a:t>A transparent cup head combines with a straight handle slider and side-linked moving partition.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94AF6A8-9CCD-46D8-A010-091D7BB6FECA}"/>
              </a:ext>
            </a:extLst>
          </p:cNvPr>
          <p:cNvSpPr>
            <a:spLocks noGrp="1"/>
          </p:cNvSpPr>
          <p:nvPr/>
        </p:nvSpPr>
        <p:spPr>
          <a:xfrm>
            <a:off x="685800" y="3924300"/>
            <a:ext cx="2190750" cy="304800"/>
          </a:xfrm>
          <a:prstGeom prst="roundRect">
            <a:avLst>
              <a:gd name="adj" fmla="val 50000"/>
            </a:avLst>
          </a:prstGeom>
          <a:solidFill>
            <a:srgbClr val="83F0FF">
              <a:alpha val="14000"/>
            </a:srgbClr>
          </a:solidFill>
          <a:ln w="9525">
            <a:solidFill>
              <a:srgbClr val="83F0FF">
                <a:alpha val="70000"/>
              </a:srgbClr>
            </a:solidFill>
            <a:prstDash val="solid"/>
          </a:ln>
        </p:spPr>
        <p:txBody>
          <a:bodyPr/>
          <a:lstStyle/>
          <a:p>
            <a:pPr algn="ctr">
              <a:lnSpc>
                <a:spcPct val="100000"/>
              </a:lnSpc>
              <a:buNone/>
              <a:defRPr sz="975" b="1">
                <a:solidFill>
                  <a:srgbClr val="83F0FF"/>
                </a:solidFill>
                <a:latin typeface="Bahnschrift"/>
                <a:ea typeface="Bahnschrift"/>
                <a:cs typeface="Bahnschrift"/>
              </a:defRPr>
            </a:pPr>
            <a:r>
              <a:rPr sz="975" b="1">
                <a:solidFill>
                  <a:srgbClr val="83F0FF"/>
                </a:solidFill>
                <a:latin typeface="Bahnschrift"/>
                <a:ea typeface="Bahnschrift"/>
                <a:cs typeface="Bahnschrift"/>
              </a:rPr>
              <a:t>Straight handle scale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310F9D8-C1F5-400F-B302-B6E519E48BE8}"/>
              </a:ext>
            </a:extLst>
          </p:cNvPr>
          <p:cNvSpPr>
            <a:spLocks noGrp="1"/>
          </p:cNvSpPr>
          <p:nvPr/>
        </p:nvSpPr>
        <p:spPr>
          <a:xfrm>
            <a:off x="3048000" y="3924300"/>
            <a:ext cx="2000250" cy="304800"/>
          </a:xfrm>
          <a:prstGeom prst="roundRect">
            <a:avLst>
              <a:gd name="adj" fmla="val 50000"/>
            </a:avLst>
          </a:prstGeom>
          <a:solidFill>
            <a:srgbClr val="FF8A2A">
              <a:alpha val="14000"/>
            </a:srgbClr>
          </a:solidFill>
          <a:ln w="9525">
            <a:solidFill>
              <a:srgbClr val="FF8A2A">
                <a:alpha val="70000"/>
              </a:srgbClr>
            </a:solidFill>
            <a:prstDash val="solid"/>
          </a:ln>
        </p:spPr>
        <p:txBody>
          <a:bodyPr/>
          <a:lstStyle/>
          <a:p>
            <a:pPr algn="ctr">
              <a:lnSpc>
                <a:spcPct val="100000"/>
              </a:lnSpc>
              <a:buNone/>
              <a:defRPr sz="97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97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Thumb slider actuator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A8C83F5-B251-4D42-9999-561B741DAA13}"/>
              </a:ext>
            </a:extLst>
          </p:cNvPr>
          <p:cNvSpPr>
            <a:spLocks noGrp="1"/>
          </p:cNvSpPr>
          <p:nvPr/>
        </p:nvSpPr>
        <p:spPr>
          <a:xfrm>
            <a:off x="5905500" y="3924300"/>
            <a:ext cx="1809750" cy="304800"/>
          </a:xfrm>
          <a:prstGeom prst="roundRect">
            <a:avLst>
              <a:gd name="adj" fmla="val 50000"/>
            </a:avLst>
          </a:prstGeom>
          <a:solidFill>
            <a:srgbClr val="83F0FF">
              <a:alpha val="14000"/>
            </a:srgbClr>
          </a:solidFill>
          <a:ln w="9525">
            <a:solidFill>
              <a:srgbClr val="83F0FF">
                <a:alpha val="70000"/>
              </a:srgbClr>
            </a:solidFill>
            <a:prstDash val="solid"/>
          </a:ln>
        </p:spPr>
        <p:txBody>
          <a:bodyPr/>
          <a:lstStyle/>
          <a:p>
            <a:pPr algn="ctr">
              <a:lnSpc>
                <a:spcPct val="100000"/>
              </a:lnSpc>
              <a:buNone/>
              <a:defRPr sz="975" b="1">
                <a:solidFill>
                  <a:srgbClr val="83F0FF"/>
                </a:solidFill>
                <a:latin typeface="Bahnschrift"/>
                <a:ea typeface="Bahnschrift"/>
                <a:cs typeface="Bahnschrift"/>
              </a:defRPr>
            </a:pPr>
            <a:r>
              <a:rPr sz="975" b="1">
                <a:solidFill>
                  <a:srgbClr val="83F0FF"/>
                </a:solidFill>
                <a:latin typeface="Bahnschrift"/>
                <a:ea typeface="Bahnschrift"/>
                <a:cs typeface="Bahnschrift"/>
              </a:rPr>
              <a:t>Locking partition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4A3EEC1-FBE5-4408-A8D5-F4632EEF29A4}"/>
              </a:ext>
            </a:extLst>
          </p:cNvPr>
          <p:cNvSpPr>
            <a:spLocks noGrp="1"/>
          </p:cNvSpPr>
          <p:nvPr/>
        </p:nvSpPr>
        <p:spPr>
          <a:xfrm>
            <a:off x="685800" y="4972050"/>
            <a:ext cx="4953000" cy="781050"/>
          </a:xfrm>
          <a:prstGeom prst="roundRect">
            <a:avLst>
              <a:gd name="adj" fmla="val 21951"/>
            </a:avLst>
          </a:prstGeom>
          <a:solidFill>
            <a:srgbClr val="070C13">
              <a:alpha val="78000"/>
            </a:srgbClr>
          </a:solidFill>
          <a:ln w="9525">
            <a:solidFill>
              <a:srgbClr val="294155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548D02-3731-4F6A-90E9-4CFE1AFFD589}"/>
              </a:ext>
            </a:extLst>
          </p:cNvPr>
          <p:cNvSpPr>
            <a:spLocks noGrp="1"/>
          </p:cNvSpPr>
          <p:nvPr/>
        </p:nvSpPr>
        <p:spPr>
          <a:xfrm>
            <a:off x="923925" y="5029200"/>
            <a:ext cx="4476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8000"/>
              </a:lnSpc>
              <a:buNone/>
              <a:defRPr sz="1500" b="0">
                <a:solidFill>
                  <a:srgbClr val="E2E8F0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E2E8F0"/>
                </a:solidFill>
                <a:latin typeface="Aptos"/>
                <a:ea typeface="Aptos"/>
                <a:cs typeface="Aptos"/>
              </a:rPr>
              <a:t>The visual language now follows the spoon-like measuring beaker form from the student concept.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17F035-D2EA-4C33-B4A1-CE552333961B}"/>
              </a:ext>
            </a:extLst>
          </p:cNvPr>
          <p:cNvSpPr>
            <a:spLocks noGrp="1"/>
          </p:cNvSpPr>
          <p:nvPr/>
        </p:nvSpPr>
        <p:spPr>
          <a:xfrm>
            <a:off x="552450" y="6400800"/>
            <a:ext cx="571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defRPr>
            </a:pPr>
            <a:r>
              <a: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rPr>
              <a:t>ADJUSTABLE SPOON-LIKE MEASURING BEAKER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C3AD56-C404-4B76-8105-1BFCCD4208E7}"/>
              </a:ext>
            </a:extLst>
          </p:cNvPr>
          <p:cNvSpPr>
            <a:spLocks noGrp="1"/>
          </p:cNvSpPr>
          <p:nvPr/>
        </p:nvSpPr>
        <p:spPr>
          <a:xfrm>
            <a:off x="11353800" y="6324600"/>
            <a:ext cx="381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lnSpc>
                <a:spcPct val="110000"/>
              </a:lnSpc>
              <a:buNone/>
              <a:def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defRPr>
            </a:pPr>
            <a:r>
              <a: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rPr>
              <a:t>03</a:t>
            </a:r>
          </a:p>
        </p:txBody>
      </p:sp>
      <p:sp>
        <p:nvSpPr>
          <p:cNvPr id="14" name="Straight Connector 13">
            <a:extLst>
              <a:ext uri="{FF2B5EF4-FFF2-40B4-BE49-F238E27FC236}">
                <a16:creationId xmlns:a16="http://schemas.microsoft.com/office/drawing/2014/main" id="{04E49343-CCD6-48F3-AC0E-D0EEDF858044}"/>
              </a:ext>
            </a:extLst>
          </p:cNvPr>
          <p:cNvSpPr>
            <a:spLocks noGrp="1"/>
          </p:cNvSpPr>
          <p:nvPr/>
        </p:nvSpPr>
        <p:spPr>
          <a:xfrm>
            <a:off x="552450" y="6191250"/>
            <a:ext cx="11087100" cy="0"/>
          </a:xfrm>
          <a:prstGeom prst="line">
            <a:avLst/>
          </a:prstGeom>
          <a:noFill/>
          <a:ln w="9525">
            <a:solidFill>
              <a:srgbClr val="263447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381287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5070C"/>
            </a:gs>
            <a:gs pos="55000">
              <a:srgbClr val="101B28"/>
            </a:gs>
            <a:gs pos="100000">
              <a:srgbClr val="05070C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ED9D06F-20BA-41B3-8038-C9701864621E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476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MECHANICAL DESIGN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DE0A3A-DB7F-46AA-8423-C4CA9587AB24}"/>
              </a:ext>
            </a:extLst>
          </p:cNvPr>
          <p:cNvSpPr>
            <a:spLocks noGrp="1"/>
          </p:cNvSpPr>
          <p:nvPr/>
        </p:nvSpPr>
        <p:spPr>
          <a:xfrm>
            <a:off x="685800" y="838200"/>
            <a:ext cx="4953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0000"/>
              </a:lnSpc>
              <a:buNone/>
              <a:def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Spring-loaded slider locks the chamber.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5B05B4-8058-45EC-B2B3-D0B26F71DB36}"/>
              </a:ext>
            </a:extLst>
          </p:cNvPr>
          <p:cNvSpPr>
            <a:spLocks noGrp="1"/>
          </p:cNvSpPr>
          <p:nvPr/>
        </p:nvSpPr>
        <p:spPr>
          <a:xfrm>
            <a:off x="685800" y="2438400"/>
            <a:ext cx="49530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8000"/>
              </a:lnSpc>
              <a:buNone/>
              <a:defRPr sz="1650" b="0">
                <a:solidFill>
                  <a:srgbClr val="D6DEE9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D6DEE9"/>
                </a:solidFill>
                <a:latin typeface="Aptos"/>
                <a:ea typeface="Aptos"/>
                <a:cs typeface="Aptos"/>
              </a:rPr>
              <a:t>Pressing the orange thumb slider compresses the spring and lifts the locking pin out of its slot.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12EA5FB-EDFE-459A-92E1-425459302661}"/>
              </a:ext>
            </a:extLst>
          </p:cNvPr>
          <p:cNvSpPr>
            <a:spLocks noGrp="1"/>
          </p:cNvSpPr>
          <p:nvPr/>
        </p:nvSpPr>
        <p:spPr>
          <a:xfrm>
            <a:off x="5867400" y="666750"/>
            <a:ext cx="5524500" cy="4095750"/>
          </a:xfrm>
          <a:prstGeom prst="roundRect">
            <a:avLst>
              <a:gd name="adj" fmla="val 4186"/>
            </a:avLst>
          </a:prstGeom>
          <a:solidFill>
            <a:srgbClr val="EAF1F8"/>
          </a:solidFill>
          <a:ln w="9525">
            <a:solidFill>
              <a:srgbClr val="88A2B9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pic>
        <p:nvPicPr>
          <p:cNvPr id="22" name="Picture 20"/>
          <p:cNvPicPr>
            <a:picLocks noChangeAspect="1"/>
          </p:cNvPicPr>
          <p:nvPr/>
        </p:nvPicPr>
        <p:blipFill>
          <a:blip r:embed="rId3"/>
          <a:srcRect t="5137" b="5137"/>
          <a:stretch>
            <a:fillRect/>
          </a:stretch>
        </p:blipFill>
        <p:spPr>
          <a:xfrm>
            <a:off x="6096000" y="1435204"/>
            <a:ext cx="5067300" cy="255884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7D15ADD-8D73-4A5D-9540-1CD6C2D652F0}"/>
              </a:ext>
            </a:extLst>
          </p:cNvPr>
          <p:cNvSpPr>
            <a:spLocks noGrp="1"/>
          </p:cNvSpPr>
          <p:nvPr/>
        </p:nvSpPr>
        <p:spPr>
          <a:xfrm>
            <a:off x="685800" y="3524250"/>
            <a:ext cx="4429125" cy="1162050"/>
          </a:xfrm>
          <a:prstGeom prst="roundRect">
            <a:avLst>
              <a:gd name="adj" fmla="val 13115"/>
            </a:avLst>
          </a:prstGeom>
          <a:solidFill>
            <a:srgbClr val="09111B">
              <a:alpha val="84000"/>
            </a:srgbClr>
          </a:solidFill>
          <a:ln w="9525">
            <a:solidFill>
              <a:srgbClr val="294155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C5A780-D630-4890-B359-D70FF5C4B218}"/>
              </a:ext>
            </a:extLst>
          </p:cNvPr>
          <p:cNvSpPr>
            <a:spLocks noGrp="1"/>
          </p:cNvSpPr>
          <p:nvPr/>
        </p:nvSpPr>
        <p:spPr>
          <a:xfrm>
            <a:off x="857250" y="3695700"/>
            <a:ext cx="590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950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950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2430E5-8CE4-4457-99E3-4881B0B0E9FB}"/>
              </a:ext>
            </a:extLst>
          </p:cNvPr>
          <p:cNvSpPr>
            <a:spLocks noGrp="1"/>
          </p:cNvSpPr>
          <p:nvPr/>
        </p:nvSpPr>
        <p:spPr>
          <a:xfrm>
            <a:off x="1447800" y="3695700"/>
            <a:ext cx="3476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5000"/>
              </a:lnSpc>
              <a:buNone/>
              <a:def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Slider, spring and locking pin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48CC7C-8888-4789-8E5B-7250DFA339FA}"/>
              </a:ext>
            </a:extLst>
          </p:cNvPr>
          <p:cNvSpPr>
            <a:spLocks noGrp="1"/>
          </p:cNvSpPr>
          <p:nvPr/>
        </p:nvSpPr>
        <p:spPr>
          <a:xfrm>
            <a:off x="1447800" y="4121524"/>
            <a:ext cx="345757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5000"/>
              </a:lnSpc>
              <a:buNone/>
              <a:defRPr sz="1050" b="0">
                <a:solidFill>
                  <a:srgbClr val="A8B3C2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A8B3C2"/>
                </a:solidFill>
                <a:latin typeface="Aptos"/>
                <a:ea typeface="Aptos"/>
                <a:cs typeface="Aptos"/>
              </a:rPr>
              <a:t>Release the slider and the spring pushes the pin into the nearest locking slot.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628725F-010E-41D4-8AA4-44B535FC7BF7}"/>
              </a:ext>
            </a:extLst>
          </p:cNvPr>
          <p:cNvSpPr>
            <a:spLocks noGrp="1"/>
          </p:cNvSpPr>
          <p:nvPr/>
        </p:nvSpPr>
        <p:spPr>
          <a:xfrm>
            <a:off x="685800" y="4810125"/>
            <a:ext cx="4429125" cy="1162050"/>
          </a:xfrm>
          <a:prstGeom prst="roundRect">
            <a:avLst>
              <a:gd name="adj" fmla="val 13115"/>
            </a:avLst>
          </a:prstGeom>
          <a:solidFill>
            <a:srgbClr val="09111B">
              <a:alpha val="84000"/>
            </a:srgbClr>
          </a:solidFill>
          <a:ln w="9525">
            <a:solidFill>
              <a:srgbClr val="294155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BD2DD7-3FA1-4A2B-A10F-C52C46EBF7C3}"/>
              </a:ext>
            </a:extLst>
          </p:cNvPr>
          <p:cNvSpPr>
            <a:spLocks noGrp="1"/>
          </p:cNvSpPr>
          <p:nvPr/>
        </p:nvSpPr>
        <p:spPr>
          <a:xfrm>
            <a:off x="857250" y="4981575"/>
            <a:ext cx="590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950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950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B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2E5DDF-169E-4DAC-81C8-F31312750E08}"/>
              </a:ext>
            </a:extLst>
          </p:cNvPr>
          <p:cNvSpPr>
            <a:spLocks noGrp="1"/>
          </p:cNvSpPr>
          <p:nvPr/>
        </p:nvSpPr>
        <p:spPr>
          <a:xfrm>
            <a:off x="1447800" y="4981575"/>
            <a:ext cx="3476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5000"/>
              </a:lnSpc>
              <a:buNone/>
              <a:def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Sliding partition + scraper seal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518ECD-F298-45B8-89C6-39795496625E}"/>
              </a:ext>
            </a:extLst>
          </p:cNvPr>
          <p:cNvSpPr>
            <a:spLocks noGrp="1"/>
          </p:cNvSpPr>
          <p:nvPr/>
        </p:nvSpPr>
        <p:spPr>
          <a:xfrm>
            <a:off x="1433512" y="5410200"/>
            <a:ext cx="345757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5000"/>
              </a:lnSpc>
              <a:buNone/>
              <a:defRPr sz="1050" b="0">
                <a:solidFill>
                  <a:srgbClr val="A8B3C2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A8B3C2"/>
                </a:solidFill>
                <a:latin typeface="Aptos"/>
                <a:ea typeface="Aptos"/>
                <a:cs typeface="Aptos"/>
              </a:rPr>
              <a:t>The moving partition sets chamber volume while the TPE seal clears grains and powder.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ACA93A-5086-475B-84BC-7EC1964CDD75}"/>
              </a:ext>
            </a:extLst>
          </p:cNvPr>
          <p:cNvSpPr>
            <a:spLocks noGrp="1"/>
          </p:cNvSpPr>
          <p:nvPr/>
        </p:nvSpPr>
        <p:spPr>
          <a:xfrm>
            <a:off x="552450" y="6400800"/>
            <a:ext cx="571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defRPr>
            </a:pPr>
            <a:r>
              <a: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rPr>
              <a:t>ADJUSTABLE SPOON-LIKE MEASURING BEAKER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3682D3-A025-4E52-9CAB-A08C61AC772D}"/>
              </a:ext>
            </a:extLst>
          </p:cNvPr>
          <p:cNvSpPr>
            <a:spLocks noGrp="1"/>
          </p:cNvSpPr>
          <p:nvPr/>
        </p:nvSpPr>
        <p:spPr>
          <a:xfrm>
            <a:off x="11353800" y="6324600"/>
            <a:ext cx="381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lnSpc>
                <a:spcPct val="110000"/>
              </a:lnSpc>
              <a:buNone/>
              <a:def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defRPr>
            </a:pPr>
            <a:r>
              <a: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rPr>
              <a:t>04</a:t>
            </a:r>
          </a:p>
        </p:txBody>
      </p:sp>
      <p:sp>
        <p:nvSpPr>
          <p:cNvPr id="16" name="Straight Connector 15">
            <a:extLst>
              <a:ext uri="{FF2B5EF4-FFF2-40B4-BE49-F238E27FC236}">
                <a16:creationId xmlns:a16="http://schemas.microsoft.com/office/drawing/2014/main" id="{67426B1B-DE52-4680-B8B2-E281B5507EE2}"/>
              </a:ext>
            </a:extLst>
          </p:cNvPr>
          <p:cNvSpPr>
            <a:spLocks noGrp="1"/>
          </p:cNvSpPr>
          <p:nvPr/>
        </p:nvSpPr>
        <p:spPr>
          <a:xfrm>
            <a:off x="552450" y="6191250"/>
            <a:ext cx="11087100" cy="0"/>
          </a:xfrm>
          <a:prstGeom prst="line">
            <a:avLst/>
          </a:prstGeom>
          <a:noFill/>
          <a:ln w="9525">
            <a:solidFill>
              <a:srgbClr val="263447"/>
            </a:solidFill>
            <a:prstDash val="solid"/>
          </a:ln>
        </p:spPr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A7C8767-040F-4AF1-935B-C512195604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65" r="2565"/>
          <a:stretch/>
        </p:blipFill>
        <p:spPr>
          <a:xfrm>
            <a:off x="6096000" y="1435204"/>
            <a:ext cx="5100638" cy="255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57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7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0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3C13F95-CF69-4D00-B164-59B851B38FC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5070C"/>
              </a:gs>
              <a:gs pos="35000">
                <a:srgbClr val="05070C">
                  <a:alpha val="94000"/>
                </a:srgbClr>
              </a:gs>
              <a:gs pos="61000">
                <a:srgbClr val="05070C">
                  <a:alpha val="38000"/>
                </a:srgbClr>
              </a:gs>
              <a:gs pos="96000">
                <a:srgbClr val="05070C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037D2A-AB9C-43F0-BBD5-40D545DCB1F4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476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MATERIALS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C3D26A-2F9E-4CF1-AC42-7E1D7B05C510}"/>
              </a:ext>
            </a:extLst>
          </p:cNvPr>
          <p:cNvSpPr>
            <a:spLocks noGrp="1"/>
          </p:cNvSpPr>
          <p:nvPr/>
        </p:nvSpPr>
        <p:spPr>
          <a:xfrm>
            <a:off x="685800" y="895350"/>
            <a:ext cx="5286375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0000"/>
              </a:lnSpc>
              <a:buNone/>
              <a:def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Transparent cup. Straight handle. Locking partition.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261676-A795-4BB3-B588-1E71133FC298}"/>
              </a:ext>
            </a:extLst>
          </p:cNvPr>
          <p:cNvSpPr>
            <a:spLocks noGrp="1"/>
          </p:cNvSpPr>
          <p:nvPr/>
        </p:nvSpPr>
        <p:spPr>
          <a:xfrm>
            <a:off x="685800" y="2495550"/>
            <a:ext cx="5286375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8000"/>
              </a:lnSpc>
              <a:buNone/>
              <a:defRPr sz="1650" b="0">
                <a:solidFill>
                  <a:srgbClr val="D6DEE9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D6DEE9"/>
                </a:solidFill>
                <a:latin typeface="Aptos"/>
                <a:ea typeface="Aptos"/>
                <a:cs typeface="Aptos"/>
              </a:rPr>
              <a:t>Materials should support food contact, smooth slider motion, secure pin locking, and residue control.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D0E522-FC5D-4138-9353-5066FDD7248A}"/>
              </a:ext>
            </a:extLst>
          </p:cNvPr>
          <p:cNvSpPr>
            <a:spLocks noGrp="1"/>
          </p:cNvSpPr>
          <p:nvPr/>
        </p:nvSpPr>
        <p:spPr>
          <a:xfrm>
            <a:off x="762000" y="3733800"/>
            <a:ext cx="1571625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975" b="1">
                <a:solidFill>
                  <a:srgbClr val="83F0FF"/>
                </a:solidFill>
                <a:latin typeface="Bahnschrift"/>
                <a:ea typeface="Bahnschrift"/>
                <a:cs typeface="Bahnschrift"/>
              </a:defRPr>
            </a:pPr>
            <a:r>
              <a:rPr sz="975" b="1">
                <a:solidFill>
                  <a:srgbClr val="83F0FF"/>
                </a:solidFill>
                <a:latin typeface="Bahnschrift"/>
                <a:ea typeface="Bahnschrift"/>
                <a:cs typeface="Bahnschrift"/>
              </a:rPr>
              <a:t>MAIN BODY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CA6532-BFA9-4FF3-A8F7-2BC167BB1498}"/>
              </a:ext>
            </a:extLst>
          </p:cNvPr>
          <p:cNvSpPr>
            <a:spLocks noGrp="1"/>
          </p:cNvSpPr>
          <p:nvPr/>
        </p:nvSpPr>
        <p:spPr>
          <a:xfrm>
            <a:off x="2457450" y="3714750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350" b="0">
                <a:solidFill>
                  <a:srgbClr val="F8FAFC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F8FAFC"/>
                </a:solidFill>
                <a:latin typeface="Aptos"/>
                <a:ea typeface="Aptos"/>
                <a:cs typeface="Aptos"/>
              </a:rPr>
              <a:t>Food-grade polypropylene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E2E22F-173D-4803-96BD-F7F06D614B25}"/>
              </a:ext>
            </a:extLst>
          </p:cNvPr>
          <p:cNvSpPr>
            <a:spLocks noGrp="1"/>
          </p:cNvSpPr>
          <p:nvPr/>
        </p:nvSpPr>
        <p:spPr>
          <a:xfrm>
            <a:off x="762000" y="4086225"/>
            <a:ext cx="1571625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975" b="1">
                <a:solidFill>
                  <a:srgbClr val="83F0FF"/>
                </a:solidFill>
                <a:latin typeface="Bahnschrift"/>
                <a:ea typeface="Bahnschrift"/>
                <a:cs typeface="Bahnschrift"/>
              </a:defRPr>
            </a:pPr>
            <a:r>
              <a:rPr sz="975" b="1">
                <a:solidFill>
                  <a:srgbClr val="83F0FF"/>
                </a:solidFill>
                <a:latin typeface="Bahnschrift"/>
                <a:ea typeface="Bahnschrift"/>
                <a:cs typeface="Bahnschrift"/>
              </a:rPr>
              <a:t>SLIDING WALLS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B22A56-29B9-47CC-8779-4AD8A8791B1F}"/>
              </a:ext>
            </a:extLst>
          </p:cNvPr>
          <p:cNvSpPr>
            <a:spLocks noGrp="1"/>
          </p:cNvSpPr>
          <p:nvPr/>
        </p:nvSpPr>
        <p:spPr>
          <a:xfrm>
            <a:off x="2457450" y="4067175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350" b="0">
                <a:solidFill>
                  <a:srgbClr val="F8FAFC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F8FAFC"/>
                </a:solidFill>
                <a:latin typeface="Aptos"/>
                <a:ea typeface="Aptos"/>
                <a:cs typeface="Aptos"/>
              </a:rPr>
              <a:t>Polypropylene or acetal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E91B60-45E0-4C9F-A478-0B0864CC8792}"/>
              </a:ext>
            </a:extLst>
          </p:cNvPr>
          <p:cNvSpPr>
            <a:spLocks noGrp="1"/>
          </p:cNvSpPr>
          <p:nvPr/>
        </p:nvSpPr>
        <p:spPr>
          <a:xfrm>
            <a:off x="762000" y="4438650"/>
            <a:ext cx="1571625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975" b="1">
                <a:solidFill>
                  <a:srgbClr val="83F0FF"/>
                </a:solidFill>
                <a:latin typeface="Bahnschrift"/>
                <a:ea typeface="Bahnschrift"/>
                <a:cs typeface="Bahnschrift"/>
              </a:defRPr>
            </a:pPr>
            <a:r>
              <a:rPr sz="975" b="1">
                <a:solidFill>
                  <a:srgbClr val="83F0FF"/>
                </a:solidFill>
                <a:latin typeface="Bahnschrift"/>
                <a:ea typeface="Bahnschrift"/>
                <a:cs typeface="Bahnschrift"/>
              </a:rPr>
              <a:t>SCRAPER SEAL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69A009-CDE5-429D-AAD1-16D6BF12913F}"/>
              </a:ext>
            </a:extLst>
          </p:cNvPr>
          <p:cNvSpPr>
            <a:spLocks noGrp="1"/>
          </p:cNvSpPr>
          <p:nvPr/>
        </p:nvSpPr>
        <p:spPr>
          <a:xfrm>
            <a:off x="2457450" y="4419600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350" b="0">
                <a:solidFill>
                  <a:srgbClr val="F8FAFC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F8FAFC"/>
                </a:solidFill>
                <a:latin typeface="Aptos"/>
                <a:ea typeface="Aptos"/>
                <a:cs typeface="Aptos"/>
              </a:rPr>
              <a:t>Thermoplastic elastomer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79C0A3-E4F9-43C4-9239-554383316879}"/>
              </a:ext>
            </a:extLst>
          </p:cNvPr>
          <p:cNvSpPr>
            <a:spLocks noGrp="1"/>
          </p:cNvSpPr>
          <p:nvPr/>
        </p:nvSpPr>
        <p:spPr>
          <a:xfrm>
            <a:off x="762000" y="4791075"/>
            <a:ext cx="1571625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975" b="1">
                <a:solidFill>
                  <a:srgbClr val="83F0FF"/>
                </a:solidFill>
                <a:latin typeface="Bahnschrift"/>
                <a:ea typeface="Bahnschrift"/>
                <a:cs typeface="Bahnschrift"/>
              </a:defRPr>
            </a:pPr>
            <a:r>
              <a:rPr sz="975" b="1">
                <a:solidFill>
                  <a:srgbClr val="83F0FF"/>
                </a:solidFill>
                <a:latin typeface="Bahnschrift"/>
                <a:ea typeface="Bahnschrift"/>
                <a:cs typeface="Bahnschrift"/>
              </a:rPr>
              <a:t>LOCK PIN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43C1A8D-E2B0-4171-8285-DAFDAC1156C3}"/>
              </a:ext>
            </a:extLst>
          </p:cNvPr>
          <p:cNvSpPr>
            <a:spLocks noGrp="1"/>
          </p:cNvSpPr>
          <p:nvPr/>
        </p:nvSpPr>
        <p:spPr>
          <a:xfrm>
            <a:off x="2457450" y="4772025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350" b="0">
                <a:solidFill>
                  <a:srgbClr val="F8FAFC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F8FAFC"/>
                </a:solidFill>
                <a:latin typeface="Aptos"/>
                <a:ea typeface="Aptos"/>
                <a:cs typeface="Aptos"/>
              </a:rPr>
              <a:t>Nylon or stainless steel 304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8C4D41C-0222-4C2C-8122-B7041A7DFC5B}"/>
              </a:ext>
            </a:extLst>
          </p:cNvPr>
          <p:cNvSpPr>
            <a:spLocks noGrp="1"/>
          </p:cNvSpPr>
          <p:nvPr/>
        </p:nvSpPr>
        <p:spPr>
          <a:xfrm>
            <a:off x="762000" y="5143500"/>
            <a:ext cx="1571625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975" b="1">
                <a:solidFill>
                  <a:srgbClr val="83F0FF"/>
                </a:solidFill>
                <a:latin typeface="Bahnschrift"/>
                <a:ea typeface="Bahnschrift"/>
                <a:cs typeface="Bahnschrift"/>
              </a:defRPr>
            </a:pPr>
            <a:r>
              <a:rPr sz="975" b="1">
                <a:solidFill>
                  <a:srgbClr val="83F0FF"/>
                </a:solidFill>
                <a:latin typeface="Bahnschrift"/>
                <a:ea typeface="Bahnschrift"/>
                <a:cs typeface="Bahnschrift"/>
              </a:rPr>
              <a:t>SPRING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595437-280F-440A-BFE4-B17654B3FF71}"/>
              </a:ext>
            </a:extLst>
          </p:cNvPr>
          <p:cNvSpPr>
            <a:spLocks noGrp="1"/>
          </p:cNvSpPr>
          <p:nvPr/>
        </p:nvSpPr>
        <p:spPr>
          <a:xfrm>
            <a:off x="2457450" y="5124450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350" b="0">
                <a:solidFill>
                  <a:srgbClr val="F8FAFC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F8FAFC"/>
                </a:solidFill>
                <a:latin typeface="Aptos"/>
                <a:ea typeface="Aptos"/>
                <a:cs typeface="Aptos"/>
              </a:rPr>
              <a:t>Stainless steel 304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832B08-80D4-4E23-9D77-ED6D6C4BB8B4}"/>
              </a:ext>
            </a:extLst>
          </p:cNvPr>
          <p:cNvSpPr>
            <a:spLocks noGrp="1"/>
          </p:cNvSpPr>
          <p:nvPr/>
        </p:nvSpPr>
        <p:spPr>
          <a:xfrm>
            <a:off x="762000" y="5495925"/>
            <a:ext cx="1571625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975" b="1">
                <a:solidFill>
                  <a:srgbClr val="83F0FF"/>
                </a:solidFill>
                <a:latin typeface="Bahnschrift"/>
                <a:ea typeface="Bahnschrift"/>
                <a:cs typeface="Bahnschrift"/>
              </a:defRPr>
            </a:pPr>
            <a:r>
              <a:rPr sz="975" b="1">
                <a:solidFill>
                  <a:srgbClr val="83F0FF"/>
                </a:solidFill>
                <a:latin typeface="Bahnschrift"/>
                <a:ea typeface="Bahnschrift"/>
                <a:cs typeface="Bahnschrift"/>
              </a:rPr>
              <a:t>SCALE MARKS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C8D304D-50C6-4654-8B95-17C91BA8A7E3}"/>
              </a:ext>
            </a:extLst>
          </p:cNvPr>
          <p:cNvSpPr>
            <a:spLocks noGrp="1"/>
          </p:cNvSpPr>
          <p:nvPr/>
        </p:nvSpPr>
        <p:spPr>
          <a:xfrm>
            <a:off x="2457450" y="5476875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350" b="0">
                <a:solidFill>
                  <a:srgbClr val="F8FAFC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F8FAFC"/>
                </a:solidFill>
                <a:latin typeface="Aptos"/>
                <a:ea typeface="Aptos"/>
                <a:cs typeface="Aptos"/>
              </a:rPr>
              <a:t>Laser engraving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C7D818F-DE29-4EDD-9E0D-FF8688734F91}"/>
              </a:ext>
            </a:extLst>
          </p:cNvPr>
          <p:cNvSpPr>
            <a:spLocks noGrp="1"/>
          </p:cNvSpPr>
          <p:nvPr/>
        </p:nvSpPr>
        <p:spPr>
          <a:xfrm>
            <a:off x="552450" y="6400800"/>
            <a:ext cx="571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defRPr>
            </a:pPr>
            <a:r>
              <a: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rPr>
              <a:t>ADJUSTABLE SPOON-LIKE MEASURING BEAKER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3B53E06-BCD8-450F-92D9-7D2E38DEE2DB}"/>
              </a:ext>
            </a:extLst>
          </p:cNvPr>
          <p:cNvSpPr>
            <a:spLocks noGrp="1"/>
          </p:cNvSpPr>
          <p:nvPr/>
        </p:nvSpPr>
        <p:spPr>
          <a:xfrm>
            <a:off x="11353800" y="6324600"/>
            <a:ext cx="381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lnSpc>
                <a:spcPct val="110000"/>
              </a:lnSpc>
              <a:buNone/>
              <a:def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defRPr>
            </a:pPr>
            <a:r>
              <a: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rPr>
              <a:t>05</a:t>
            </a:r>
          </a:p>
        </p:txBody>
      </p:sp>
      <p:sp>
        <p:nvSpPr>
          <p:cNvPr id="20" name="Straight Connector 19">
            <a:extLst>
              <a:ext uri="{FF2B5EF4-FFF2-40B4-BE49-F238E27FC236}">
                <a16:creationId xmlns:a16="http://schemas.microsoft.com/office/drawing/2014/main" id="{63919DCF-B42E-40A6-A761-A6CE407EFBAA}"/>
              </a:ext>
            </a:extLst>
          </p:cNvPr>
          <p:cNvSpPr>
            <a:spLocks noGrp="1"/>
          </p:cNvSpPr>
          <p:nvPr/>
        </p:nvSpPr>
        <p:spPr>
          <a:xfrm>
            <a:off x="552450" y="6191250"/>
            <a:ext cx="11087100" cy="0"/>
          </a:xfrm>
          <a:prstGeom prst="line">
            <a:avLst/>
          </a:prstGeom>
          <a:noFill/>
          <a:ln w="9525">
            <a:solidFill>
              <a:srgbClr val="263447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73636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7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5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0EFEED3-F75E-44AE-9F1C-A0DBF7F6AA2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5070C"/>
              </a:gs>
              <a:gs pos="26000">
                <a:srgbClr val="05070C">
                  <a:alpha val="82000"/>
                </a:srgbClr>
              </a:gs>
              <a:gs pos="58000">
                <a:srgbClr val="05070C">
                  <a:alpha val="18000"/>
                </a:srgbClr>
              </a:gs>
              <a:gs pos="96000">
                <a:srgbClr val="05070C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32A819-3005-4999-88DB-CFFE6118DD8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5070C">
                  <a:alpha val="88000"/>
                </a:srgbClr>
              </a:gs>
              <a:gs pos="52000">
                <a:srgbClr val="05070C">
                  <a:alpha val="0"/>
                </a:srgbClr>
              </a:gs>
            </a:gsLst>
            <a:lin ang="0"/>
          </a:gra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C96072-025B-462E-9CC2-FB3BBC105E88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476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4-STEP ADJUSTMENT CYCLE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C340CF-B3D1-4E25-A62A-8638689FA839}"/>
              </a:ext>
            </a:extLst>
          </p:cNvPr>
          <p:cNvSpPr>
            <a:spLocks noGrp="1"/>
          </p:cNvSpPr>
          <p:nvPr/>
        </p:nvSpPr>
        <p:spPr>
          <a:xfrm>
            <a:off x="685800" y="800100"/>
            <a:ext cx="4667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0000"/>
              </a:lnSpc>
              <a:buNone/>
              <a:def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Press. Slide. Release. Scoop.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BA7952-E73C-4481-9C0F-CD6D0E239BBD}"/>
              </a:ext>
            </a:extLst>
          </p:cNvPr>
          <p:cNvSpPr>
            <a:spLocks noGrp="1"/>
          </p:cNvSpPr>
          <p:nvPr/>
        </p:nvSpPr>
        <p:spPr>
          <a:xfrm>
            <a:off x="685800" y="2400300"/>
            <a:ext cx="4667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8000"/>
              </a:lnSpc>
              <a:buNone/>
              <a:defRPr sz="1650" b="0">
                <a:solidFill>
                  <a:srgbClr val="D6DEE9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D6DEE9"/>
                </a:solidFill>
                <a:latin typeface="Aptos"/>
                <a:ea typeface="Aptos"/>
                <a:cs typeface="Aptos"/>
              </a:rPr>
              <a:t>Press to unlock the pin, slide to set volume, then release to lock the chamber.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9FAC94A-D140-41C0-A88B-0315048AC987}"/>
              </a:ext>
            </a:extLst>
          </p:cNvPr>
          <p:cNvSpPr>
            <a:spLocks noGrp="1"/>
          </p:cNvSpPr>
          <p:nvPr/>
        </p:nvSpPr>
        <p:spPr>
          <a:xfrm>
            <a:off x="685800" y="4438650"/>
            <a:ext cx="2571750" cy="1409700"/>
          </a:xfrm>
          <a:prstGeom prst="roundRect">
            <a:avLst>
              <a:gd name="adj" fmla="val 10811"/>
            </a:avLst>
          </a:prstGeom>
          <a:solidFill>
            <a:srgbClr val="09111B">
              <a:alpha val="84000"/>
            </a:srgbClr>
          </a:solidFill>
          <a:ln w="9525">
            <a:solidFill>
              <a:srgbClr val="294155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7AD4FE-242E-465D-8C68-6F7FC5957F16}"/>
              </a:ext>
            </a:extLst>
          </p:cNvPr>
          <p:cNvSpPr>
            <a:spLocks noGrp="1"/>
          </p:cNvSpPr>
          <p:nvPr/>
        </p:nvSpPr>
        <p:spPr>
          <a:xfrm>
            <a:off x="857250" y="4610100"/>
            <a:ext cx="590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7B1458-B273-45D6-BEAB-35CBB538D9C4}"/>
              </a:ext>
            </a:extLst>
          </p:cNvPr>
          <p:cNvSpPr>
            <a:spLocks noGrp="1"/>
          </p:cNvSpPr>
          <p:nvPr/>
        </p:nvSpPr>
        <p:spPr>
          <a:xfrm>
            <a:off x="1447800" y="4610100"/>
            <a:ext cx="1619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5000"/>
              </a:lnSpc>
              <a:buNone/>
              <a:def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Press slider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FFC586-0F5E-47B2-B1C6-8B9D9474993E}"/>
              </a:ext>
            </a:extLst>
          </p:cNvPr>
          <p:cNvSpPr>
            <a:spLocks noGrp="1"/>
          </p:cNvSpPr>
          <p:nvPr/>
        </p:nvSpPr>
        <p:spPr>
          <a:xfrm>
            <a:off x="1447800" y="5143500"/>
            <a:ext cx="16002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5000"/>
              </a:lnSpc>
              <a:buNone/>
              <a:defRPr sz="1050" b="0">
                <a:solidFill>
                  <a:srgbClr val="A8B3C2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A8B3C2"/>
                </a:solidFill>
                <a:latin typeface="Aptos"/>
                <a:ea typeface="Aptos"/>
                <a:cs typeface="Aptos"/>
              </a:rPr>
              <a:t>Spring compresses and lifts the locking pin out of the slot.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B7C041E-39BD-454C-B67F-17F27793F153}"/>
              </a:ext>
            </a:extLst>
          </p:cNvPr>
          <p:cNvSpPr>
            <a:spLocks noGrp="1"/>
          </p:cNvSpPr>
          <p:nvPr/>
        </p:nvSpPr>
        <p:spPr>
          <a:xfrm>
            <a:off x="3505200" y="4438650"/>
            <a:ext cx="2571750" cy="1409700"/>
          </a:xfrm>
          <a:prstGeom prst="roundRect">
            <a:avLst>
              <a:gd name="adj" fmla="val 10811"/>
            </a:avLst>
          </a:prstGeom>
          <a:solidFill>
            <a:srgbClr val="09111B">
              <a:alpha val="84000"/>
            </a:srgbClr>
          </a:solidFill>
          <a:ln w="9525">
            <a:solidFill>
              <a:srgbClr val="294155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B209ACC-7028-4210-A43C-54B776A9813A}"/>
              </a:ext>
            </a:extLst>
          </p:cNvPr>
          <p:cNvSpPr>
            <a:spLocks noGrp="1"/>
          </p:cNvSpPr>
          <p:nvPr/>
        </p:nvSpPr>
        <p:spPr>
          <a:xfrm>
            <a:off x="3676650" y="4610100"/>
            <a:ext cx="590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02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E09DCD-9941-401A-8648-27A505D12796}"/>
              </a:ext>
            </a:extLst>
          </p:cNvPr>
          <p:cNvSpPr>
            <a:spLocks noGrp="1"/>
          </p:cNvSpPr>
          <p:nvPr/>
        </p:nvSpPr>
        <p:spPr>
          <a:xfrm>
            <a:off x="4267200" y="4610100"/>
            <a:ext cx="1619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5000"/>
              </a:lnSpc>
              <a:buNone/>
              <a:def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Move partition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A5644-C898-46CF-A20E-CCB241BF742F}"/>
              </a:ext>
            </a:extLst>
          </p:cNvPr>
          <p:cNvSpPr>
            <a:spLocks noGrp="1"/>
          </p:cNvSpPr>
          <p:nvPr/>
        </p:nvSpPr>
        <p:spPr>
          <a:xfrm>
            <a:off x="4267200" y="5143500"/>
            <a:ext cx="16002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5000"/>
              </a:lnSpc>
              <a:buNone/>
              <a:defRPr sz="1050" b="0">
                <a:solidFill>
                  <a:srgbClr val="A8B3C2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A8B3C2"/>
                </a:solidFill>
                <a:latin typeface="Aptos"/>
                <a:ea typeface="Aptos"/>
                <a:cs typeface="Aptos"/>
              </a:rPr>
              <a:t>The internal partition slides to select the required capacity.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E1B0AB7-452A-401C-9117-EEB338A4231F}"/>
              </a:ext>
            </a:extLst>
          </p:cNvPr>
          <p:cNvSpPr>
            <a:spLocks noGrp="1"/>
          </p:cNvSpPr>
          <p:nvPr/>
        </p:nvSpPr>
        <p:spPr>
          <a:xfrm>
            <a:off x="6324600" y="4438650"/>
            <a:ext cx="2571750" cy="1409700"/>
          </a:xfrm>
          <a:prstGeom prst="roundRect">
            <a:avLst>
              <a:gd name="adj" fmla="val 10811"/>
            </a:avLst>
          </a:prstGeom>
          <a:solidFill>
            <a:srgbClr val="09111B">
              <a:alpha val="84000"/>
            </a:srgbClr>
          </a:solidFill>
          <a:ln w="9525">
            <a:solidFill>
              <a:srgbClr val="294155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5ADA6F-5B58-44E4-BE9E-055715E6A822}"/>
              </a:ext>
            </a:extLst>
          </p:cNvPr>
          <p:cNvSpPr>
            <a:spLocks noGrp="1"/>
          </p:cNvSpPr>
          <p:nvPr/>
        </p:nvSpPr>
        <p:spPr>
          <a:xfrm>
            <a:off x="6496050" y="4610100"/>
            <a:ext cx="590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03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92BA3F8-9C95-4B09-9BD9-83F51955858A}"/>
              </a:ext>
            </a:extLst>
          </p:cNvPr>
          <p:cNvSpPr>
            <a:spLocks noGrp="1"/>
          </p:cNvSpPr>
          <p:nvPr/>
        </p:nvSpPr>
        <p:spPr>
          <a:xfrm>
            <a:off x="7086600" y="4610100"/>
            <a:ext cx="1619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5000"/>
              </a:lnSpc>
              <a:buNone/>
              <a:def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Release to lock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9807774-CA97-441F-86B4-9C9C30DEBDBD}"/>
              </a:ext>
            </a:extLst>
          </p:cNvPr>
          <p:cNvSpPr>
            <a:spLocks noGrp="1"/>
          </p:cNvSpPr>
          <p:nvPr/>
        </p:nvSpPr>
        <p:spPr>
          <a:xfrm>
            <a:off x="7086600" y="5143500"/>
            <a:ext cx="16002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5000"/>
              </a:lnSpc>
              <a:buNone/>
              <a:defRPr sz="1050" b="0">
                <a:solidFill>
                  <a:srgbClr val="A8B3C2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A8B3C2"/>
                </a:solidFill>
                <a:latin typeface="Aptos"/>
                <a:ea typeface="Aptos"/>
                <a:cs typeface="Aptos"/>
              </a:rPr>
              <a:t>The spring pushes the pin into the nearest locking slot.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FCACDA9-6D20-426C-AF00-3BAFD4D421CB}"/>
              </a:ext>
            </a:extLst>
          </p:cNvPr>
          <p:cNvSpPr>
            <a:spLocks noGrp="1"/>
          </p:cNvSpPr>
          <p:nvPr/>
        </p:nvSpPr>
        <p:spPr>
          <a:xfrm>
            <a:off x="9144000" y="4438650"/>
            <a:ext cx="2571750" cy="1409700"/>
          </a:xfrm>
          <a:prstGeom prst="roundRect">
            <a:avLst>
              <a:gd name="adj" fmla="val 10811"/>
            </a:avLst>
          </a:prstGeom>
          <a:solidFill>
            <a:srgbClr val="09111B">
              <a:alpha val="84000"/>
            </a:srgbClr>
          </a:solidFill>
          <a:ln w="9525">
            <a:solidFill>
              <a:srgbClr val="294155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52AB84A-B173-4476-B407-CFF983371C1D}"/>
              </a:ext>
            </a:extLst>
          </p:cNvPr>
          <p:cNvSpPr>
            <a:spLocks noGrp="1"/>
          </p:cNvSpPr>
          <p:nvPr/>
        </p:nvSpPr>
        <p:spPr>
          <a:xfrm>
            <a:off x="9315450" y="4610100"/>
            <a:ext cx="590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04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1E929A-43BF-4F89-853A-E59147D19BD2}"/>
              </a:ext>
            </a:extLst>
          </p:cNvPr>
          <p:cNvSpPr>
            <a:spLocks noGrp="1"/>
          </p:cNvSpPr>
          <p:nvPr/>
        </p:nvSpPr>
        <p:spPr>
          <a:xfrm>
            <a:off x="9906000" y="4610100"/>
            <a:ext cx="1619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5000"/>
              </a:lnSpc>
              <a:buNone/>
              <a:def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Scoop dry goods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06A9492-1AA8-4285-966A-335C72C2AF7D}"/>
              </a:ext>
            </a:extLst>
          </p:cNvPr>
          <p:cNvSpPr>
            <a:spLocks noGrp="1"/>
          </p:cNvSpPr>
          <p:nvPr/>
        </p:nvSpPr>
        <p:spPr>
          <a:xfrm>
            <a:off x="9906000" y="5143500"/>
            <a:ext cx="16002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5000"/>
              </a:lnSpc>
              <a:buNone/>
              <a:defRPr sz="1050" b="0">
                <a:solidFill>
                  <a:srgbClr val="A8B3C2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A8B3C2"/>
                </a:solidFill>
                <a:latin typeface="Aptos"/>
                <a:ea typeface="Aptos"/>
                <a:cs typeface="Aptos"/>
              </a:rPr>
              <a:t>The locked chamber scoops rice, flour, lentils, or similar solids.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58556E6-AF50-43B5-8362-EA5FE93ED863}"/>
              </a:ext>
            </a:extLst>
          </p:cNvPr>
          <p:cNvSpPr>
            <a:spLocks noGrp="1"/>
          </p:cNvSpPr>
          <p:nvPr/>
        </p:nvSpPr>
        <p:spPr>
          <a:xfrm>
            <a:off x="552450" y="6400800"/>
            <a:ext cx="571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defRPr>
            </a:pPr>
            <a:r>
              <a: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rPr>
              <a:t>ADJUSTABLE SPOON-LIKE MEASURING BEAKER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0A3CFC3-0F95-465E-95AC-A80ECFFB836D}"/>
              </a:ext>
            </a:extLst>
          </p:cNvPr>
          <p:cNvSpPr>
            <a:spLocks noGrp="1"/>
          </p:cNvSpPr>
          <p:nvPr/>
        </p:nvSpPr>
        <p:spPr>
          <a:xfrm>
            <a:off x="11353800" y="6324600"/>
            <a:ext cx="381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lnSpc>
                <a:spcPct val="110000"/>
              </a:lnSpc>
              <a:buNone/>
              <a:def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defRPr>
            </a:pPr>
            <a:r>
              <a: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rPr>
              <a:t>06</a:t>
            </a:r>
          </a:p>
        </p:txBody>
      </p:sp>
      <p:sp>
        <p:nvSpPr>
          <p:cNvPr id="25" name="Straight Connector 24">
            <a:extLst>
              <a:ext uri="{FF2B5EF4-FFF2-40B4-BE49-F238E27FC236}">
                <a16:creationId xmlns:a16="http://schemas.microsoft.com/office/drawing/2014/main" id="{B526DC4E-FA30-47AA-A27F-EB9F0358044B}"/>
              </a:ext>
            </a:extLst>
          </p:cNvPr>
          <p:cNvSpPr>
            <a:spLocks noGrp="1"/>
          </p:cNvSpPr>
          <p:nvPr/>
        </p:nvSpPr>
        <p:spPr>
          <a:xfrm>
            <a:off x="552450" y="6191250"/>
            <a:ext cx="11087100" cy="0"/>
          </a:xfrm>
          <a:prstGeom prst="line">
            <a:avLst/>
          </a:prstGeom>
          <a:noFill/>
          <a:ln w="9525">
            <a:solidFill>
              <a:srgbClr val="263447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612024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5070C"/>
            </a:gs>
            <a:gs pos="44000">
              <a:srgbClr val="0B1827"/>
            </a:gs>
            <a:gs pos="100000">
              <a:srgbClr val="120A07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0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6076950" y="647700"/>
            <a:ext cx="5334000" cy="3000375"/>
          </a:xfrm>
          <a:prstGeom prst="round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F9AE1E-E817-4A4A-BB8E-94D92A56A065}"/>
              </a:ext>
            </a:extLst>
          </p:cNvPr>
          <p:cNvSpPr>
            <a:spLocks noGrp="1"/>
          </p:cNvSpPr>
          <p:nvPr/>
        </p:nvSpPr>
        <p:spPr>
          <a:xfrm>
            <a:off x="5962650" y="533400"/>
            <a:ext cx="5562600" cy="3238500"/>
          </a:xfrm>
          <a:prstGeom prst="roundRect">
            <a:avLst>
              <a:gd name="adj" fmla="val 6471"/>
            </a:avLst>
          </a:prstGeom>
          <a:solidFill>
            <a:srgbClr val="000000">
              <a:alpha val="0"/>
            </a:srgbClr>
          </a:solidFill>
          <a:ln w="9525">
            <a:solidFill>
              <a:srgbClr val="2D4D62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C8C0A1-F4F0-4391-9A45-7450F5AF97CC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476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PRODUCT FEASIBILITY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7716F5-EA09-457D-A935-60F7B86BACC1}"/>
              </a:ext>
            </a:extLst>
          </p:cNvPr>
          <p:cNvSpPr>
            <a:spLocks noGrp="1"/>
          </p:cNvSpPr>
          <p:nvPr/>
        </p:nvSpPr>
        <p:spPr>
          <a:xfrm>
            <a:off x="685800" y="876300"/>
            <a:ext cx="5191125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0000"/>
              </a:lnSpc>
              <a:buNone/>
              <a:def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Dry-solid use makes the sliding partition viable.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4857AD-F2AF-4CEA-A42F-8FAD8A2F6292}"/>
              </a:ext>
            </a:extLst>
          </p:cNvPr>
          <p:cNvSpPr>
            <a:spLocks noGrp="1"/>
          </p:cNvSpPr>
          <p:nvPr/>
        </p:nvSpPr>
        <p:spPr>
          <a:xfrm>
            <a:off x="685800" y="2476500"/>
            <a:ext cx="5191125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8000"/>
              </a:lnSpc>
              <a:buNone/>
              <a:defRPr sz="1650" b="0">
                <a:solidFill>
                  <a:srgbClr val="D6DEE9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D6DEE9"/>
                </a:solidFill>
                <a:latin typeface="Aptos"/>
                <a:ea typeface="Aptos"/>
                <a:cs typeface="Aptos"/>
              </a:rPr>
              <a:t>The TPE scraper seal clears grains and powder from the sliding path so residue stays out of the mechanism.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6F29AEC-E0FD-4550-B4D1-CD078E74796C}"/>
              </a:ext>
            </a:extLst>
          </p:cNvPr>
          <p:cNvSpPr>
            <a:spLocks noGrp="1"/>
          </p:cNvSpPr>
          <p:nvPr/>
        </p:nvSpPr>
        <p:spPr>
          <a:xfrm>
            <a:off x="685800" y="3943350"/>
            <a:ext cx="3333750" cy="1409700"/>
          </a:xfrm>
          <a:prstGeom prst="roundRect">
            <a:avLst>
              <a:gd name="adj" fmla="val 10811"/>
            </a:avLst>
          </a:prstGeom>
          <a:solidFill>
            <a:srgbClr val="09111B">
              <a:alpha val="84000"/>
            </a:srgbClr>
          </a:solidFill>
          <a:ln w="9525">
            <a:solidFill>
              <a:srgbClr val="294155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8BE931-E3A0-472D-918B-EEA22AD0699C}"/>
              </a:ext>
            </a:extLst>
          </p:cNvPr>
          <p:cNvSpPr>
            <a:spLocks noGrp="1"/>
          </p:cNvSpPr>
          <p:nvPr/>
        </p:nvSpPr>
        <p:spPr>
          <a:xfrm>
            <a:off x="857250" y="4114800"/>
            <a:ext cx="590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01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00A716-F458-4134-B42B-4E6E606C48A8}"/>
              </a:ext>
            </a:extLst>
          </p:cNvPr>
          <p:cNvSpPr>
            <a:spLocks noGrp="1"/>
          </p:cNvSpPr>
          <p:nvPr/>
        </p:nvSpPr>
        <p:spPr>
          <a:xfrm>
            <a:off x="1447800" y="4114800"/>
            <a:ext cx="2381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5000"/>
              </a:lnSpc>
              <a:buNone/>
              <a:def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Reduced seal complexity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D02BCD-B73F-4066-8009-C65B95EA0C96}"/>
              </a:ext>
            </a:extLst>
          </p:cNvPr>
          <p:cNvSpPr>
            <a:spLocks noGrp="1"/>
          </p:cNvSpPr>
          <p:nvPr/>
        </p:nvSpPr>
        <p:spPr>
          <a:xfrm>
            <a:off x="1447800" y="4648200"/>
            <a:ext cx="23622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5000"/>
              </a:lnSpc>
              <a:buNone/>
              <a:defRPr sz="1050" b="0">
                <a:solidFill>
                  <a:srgbClr val="A8B3C2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A8B3C2"/>
                </a:solidFill>
                <a:latin typeface="Aptos"/>
                <a:ea typeface="Aptos"/>
                <a:cs typeface="Aptos"/>
              </a:rPr>
              <a:t>The scraper keeps powder and grains away from the guide and lock path.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1D4527-BD26-40A9-B2EC-2824F06FD57B}"/>
              </a:ext>
            </a:extLst>
          </p:cNvPr>
          <p:cNvSpPr>
            <a:spLocks noGrp="1"/>
          </p:cNvSpPr>
          <p:nvPr/>
        </p:nvSpPr>
        <p:spPr>
          <a:xfrm>
            <a:off x="4381500" y="3943350"/>
            <a:ext cx="3333750" cy="1409700"/>
          </a:xfrm>
          <a:prstGeom prst="roundRect">
            <a:avLst>
              <a:gd name="adj" fmla="val 10811"/>
            </a:avLst>
          </a:prstGeom>
          <a:solidFill>
            <a:srgbClr val="09111B">
              <a:alpha val="84000"/>
            </a:srgbClr>
          </a:solidFill>
          <a:ln w="9525">
            <a:solidFill>
              <a:srgbClr val="294155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09ADDC-E21A-4977-A9B4-26B86114971F}"/>
              </a:ext>
            </a:extLst>
          </p:cNvPr>
          <p:cNvSpPr>
            <a:spLocks noGrp="1"/>
          </p:cNvSpPr>
          <p:nvPr/>
        </p:nvSpPr>
        <p:spPr>
          <a:xfrm>
            <a:off x="4552950" y="4114800"/>
            <a:ext cx="590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02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D6313F-2E99-4A17-9F91-615B35E38788}"/>
              </a:ext>
            </a:extLst>
          </p:cNvPr>
          <p:cNvSpPr>
            <a:spLocks noGrp="1"/>
          </p:cNvSpPr>
          <p:nvPr/>
        </p:nvSpPr>
        <p:spPr>
          <a:xfrm>
            <a:off x="5143500" y="4114800"/>
            <a:ext cx="2381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5000"/>
              </a:lnSpc>
              <a:buNone/>
              <a:def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Mold-friendly architecture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938C12-FC81-4DF8-A3B0-38469436F601}"/>
              </a:ext>
            </a:extLst>
          </p:cNvPr>
          <p:cNvSpPr>
            <a:spLocks noGrp="1"/>
          </p:cNvSpPr>
          <p:nvPr/>
        </p:nvSpPr>
        <p:spPr>
          <a:xfrm>
            <a:off x="5143500" y="4648200"/>
            <a:ext cx="23622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5000"/>
              </a:lnSpc>
              <a:buNone/>
              <a:defRPr sz="1050" b="0">
                <a:solidFill>
                  <a:srgbClr val="A8B3C2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A8B3C2"/>
                </a:solidFill>
                <a:latin typeface="Aptos"/>
                <a:ea typeface="Aptos"/>
                <a:cs typeface="Aptos"/>
              </a:rPr>
              <a:t>Cup head, handle, slider, spring pin, slots, and partition can be molded as practical subassemblies.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45F6A89-4D2F-4402-BE90-1A709842EE30}"/>
              </a:ext>
            </a:extLst>
          </p:cNvPr>
          <p:cNvSpPr>
            <a:spLocks noGrp="1"/>
          </p:cNvSpPr>
          <p:nvPr/>
        </p:nvSpPr>
        <p:spPr>
          <a:xfrm>
            <a:off x="8077200" y="3943350"/>
            <a:ext cx="3333750" cy="1409700"/>
          </a:xfrm>
          <a:prstGeom prst="roundRect">
            <a:avLst>
              <a:gd name="adj" fmla="val 10811"/>
            </a:avLst>
          </a:prstGeom>
          <a:solidFill>
            <a:srgbClr val="09111B">
              <a:alpha val="84000"/>
            </a:srgbClr>
          </a:solidFill>
          <a:ln w="9525">
            <a:solidFill>
              <a:srgbClr val="294155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F8BF02-C94B-4F73-BC76-03F632B2B6A6}"/>
              </a:ext>
            </a:extLst>
          </p:cNvPr>
          <p:cNvSpPr>
            <a:spLocks noGrp="1"/>
          </p:cNvSpPr>
          <p:nvPr/>
        </p:nvSpPr>
        <p:spPr>
          <a:xfrm>
            <a:off x="8248650" y="4114800"/>
            <a:ext cx="590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7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03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4E6136-6BDB-4EB5-AE63-7B09075164A6}"/>
              </a:ext>
            </a:extLst>
          </p:cNvPr>
          <p:cNvSpPr>
            <a:spLocks noGrp="1"/>
          </p:cNvSpPr>
          <p:nvPr/>
        </p:nvSpPr>
        <p:spPr>
          <a:xfrm>
            <a:off x="8839200" y="4114800"/>
            <a:ext cx="2381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5000"/>
              </a:lnSpc>
              <a:buNone/>
              <a:def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1500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Consumer value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A75703-54F6-412C-9154-4C893C36316B}"/>
              </a:ext>
            </a:extLst>
          </p:cNvPr>
          <p:cNvSpPr>
            <a:spLocks noGrp="1"/>
          </p:cNvSpPr>
          <p:nvPr/>
        </p:nvSpPr>
        <p:spPr>
          <a:xfrm>
            <a:off x="8839200" y="4648200"/>
            <a:ext cx="23622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5000"/>
              </a:lnSpc>
              <a:buNone/>
              <a:defRPr sz="1050" b="0">
                <a:solidFill>
                  <a:srgbClr val="A8B3C2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A8B3C2"/>
                </a:solidFill>
                <a:latin typeface="Aptos"/>
                <a:ea typeface="Aptos"/>
                <a:cs typeface="Aptos"/>
              </a:rPr>
              <a:t>One locked adjustable chamber replaces several fixed-volume measuring cups.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79272E7-F7E8-4EFB-8E8E-1F90C5237D68}"/>
              </a:ext>
            </a:extLst>
          </p:cNvPr>
          <p:cNvSpPr>
            <a:spLocks noGrp="1"/>
          </p:cNvSpPr>
          <p:nvPr/>
        </p:nvSpPr>
        <p:spPr>
          <a:xfrm>
            <a:off x="552450" y="6400800"/>
            <a:ext cx="571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defRPr>
            </a:pPr>
            <a:r>
              <a: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rPr>
              <a:t>ADJUSTABLE SPOON-LIKE MEASURING BEAKER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C1B1177-58FD-47A0-AB1E-A4FCB6DD9F33}"/>
              </a:ext>
            </a:extLst>
          </p:cNvPr>
          <p:cNvSpPr>
            <a:spLocks noGrp="1"/>
          </p:cNvSpPr>
          <p:nvPr/>
        </p:nvSpPr>
        <p:spPr>
          <a:xfrm>
            <a:off x="11353800" y="6324600"/>
            <a:ext cx="381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lnSpc>
                <a:spcPct val="110000"/>
              </a:lnSpc>
              <a:buNone/>
              <a:def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defRPr>
            </a:pPr>
            <a:r>
              <a: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rPr>
              <a:t>07</a:t>
            </a:r>
          </a:p>
        </p:txBody>
      </p:sp>
      <p:sp>
        <p:nvSpPr>
          <p:cNvPr id="20" name="Straight Connector 19">
            <a:extLst>
              <a:ext uri="{FF2B5EF4-FFF2-40B4-BE49-F238E27FC236}">
                <a16:creationId xmlns:a16="http://schemas.microsoft.com/office/drawing/2014/main" id="{816B43C6-0E31-4EC5-AA58-68C68C8575E6}"/>
              </a:ext>
            </a:extLst>
          </p:cNvPr>
          <p:cNvSpPr>
            <a:spLocks noGrp="1"/>
          </p:cNvSpPr>
          <p:nvPr/>
        </p:nvSpPr>
        <p:spPr>
          <a:xfrm>
            <a:off x="552450" y="6191250"/>
            <a:ext cx="11087100" cy="0"/>
          </a:xfrm>
          <a:prstGeom prst="line">
            <a:avLst/>
          </a:prstGeom>
          <a:noFill/>
          <a:ln w="9525">
            <a:solidFill>
              <a:srgbClr val="263447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621408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7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0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A9732F5-058B-449E-BC74-055F3DF8943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5070C"/>
              </a:gs>
              <a:gs pos="50000">
                <a:srgbClr val="05070C">
                  <a:alpha val="96000"/>
                </a:srgbClr>
              </a:gs>
              <a:gs pos="77000">
                <a:srgbClr val="05070C">
                  <a:alpha val="42000"/>
                </a:srgbClr>
              </a:gs>
              <a:gs pos="100000">
                <a:srgbClr val="05070C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621BEA-E2A0-480B-9D09-133448002D34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476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PARTS AND ENGINEERING FUNCTIONS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7ABA88-4A88-48C7-9713-7305BCB365A4}"/>
              </a:ext>
            </a:extLst>
          </p:cNvPr>
          <p:cNvSpPr>
            <a:spLocks noGrp="1"/>
          </p:cNvSpPr>
          <p:nvPr/>
        </p:nvSpPr>
        <p:spPr>
          <a:xfrm>
            <a:off x="685800" y="819150"/>
            <a:ext cx="5334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0000"/>
              </a:lnSpc>
              <a:buNone/>
              <a:def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Parts behind the spoon-beaker mechanism.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2C7B41-64E7-4895-987C-C300D0B49E5B}"/>
              </a:ext>
            </a:extLst>
          </p:cNvPr>
          <p:cNvSpPr>
            <a:spLocks noGrp="1"/>
          </p:cNvSpPr>
          <p:nvPr/>
        </p:nvSpPr>
        <p:spPr>
          <a:xfrm>
            <a:off x="685800" y="2419350"/>
            <a:ext cx="53340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8000"/>
              </a:lnSpc>
              <a:buNone/>
              <a:defRPr sz="1650" b="0">
                <a:solidFill>
                  <a:srgbClr val="D6DEE9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D6DEE9"/>
                </a:solidFill>
                <a:latin typeface="Aptos"/>
                <a:ea typeface="Aptos"/>
                <a:cs typeface="Aptos"/>
              </a:rPr>
              <a:t>Every component supports control, cleanability, and measurement clarity.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3AF737-EA53-41F8-8B3C-854692ABF374}"/>
              </a:ext>
            </a:extLst>
          </p:cNvPr>
          <p:cNvSpPr>
            <a:spLocks noGrp="1"/>
          </p:cNvSpPr>
          <p:nvPr/>
        </p:nvSpPr>
        <p:spPr>
          <a:xfrm>
            <a:off x="781050" y="3181350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97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97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CUP CHAMBER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EB6A72-9848-423F-876D-2B8873D26C9C}"/>
              </a:ext>
            </a:extLst>
          </p:cNvPr>
          <p:cNvSpPr>
            <a:spLocks noGrp="1"/>
          </p:cNvSpPr>
          <p:nvPr/>
        </p:nvSpPr>
        <p:spPr>
          <a:xfrm>
            <a:off x="2724150" y="3171825"/>
            <a:ext cx="3857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0000"/>
              </a:lnSpc>
              <a:buNone/>
              <a:defRPr sz="1275" b="0">
                <a:solidFill>
                  <a:srgbClr val="E2E8F0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E2E8F0"/>
                </a:solidFill>
                <a:latin typeface="Aptos"/>
                <a:ea typeface="Aptos"/>
                <a:cs typeface="Aptos"/>
              </a:rPr>
              <a:t>Transparent measuring chamber with small spout.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F8E69A-9A14-4FCF-B617-E03B9AE8C6E4}"/>
              </a:ext>
            </a:extLst>
          </p:cNvPr>
          <p:cNvSpPr>
            <a:spLocks noGrp="1"/>
          </p:cNvSpPr>
          <p:nvPr/>
        </p:nvSpPr>
        <p:spPr>
          <a:xfrm>
            <a:off x="781050" y="3600450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97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97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HANDLE SCALE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20EF98-5665-466A-8C22-9ED00106D034}"/>
              </a:ext>
            </a:extLst>
          </p:cNvPr>
          <p:cNvSpPr>
            <a:spLocks noGrp="1"/>
          </p:cNvSpPr>
          <p:nvPr/>
        </p:nvSpPr>
        <p:spPr>
          <a:xfrm>
            <a:off x="2724150" y="3590925"/>
            <a:ext cx="3857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0000"/>
              </a:lnSpc>
              <a:buNone/>
              <a:defRPr sz="1275" b="0">
                <a:solidFill>
                  <a:srgbClr val="E2E8F0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E2E8F0"/>
                </a:solidFill>
                <a:latin typeface="Aptos"/>
                <a:ea typeface="Aptos"/>
                <a:cs typeface="Aptos"/>
              </a:rPr>
              <a:t>Rice, flour, gram and ml markings.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D8EC0D-7F8F-44A2-B0BA-F130F43ECD17}"/>
              </a:ext>
            </a:extLst>
          </p:cNvPr>
          <p:cNvSpPr>
            <a:spLocks noGrp="1"/>
          </p:cNvSpPr>
          <p:nvPr/>
        </p:nvSpPr>
        <p:spPr>
          <a:xfrm>
            <a:off x="781050" y="4019550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97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97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THUMB SLIDER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9977AD-00BD-40EC-8BAE-FBF5AD119B29}"/>
              </a:ext>
            </a:extLst>
          </p:cNvPr>
          <p:cNvSpPr>
            <a:spLocks noGrp="1"/>
          </p:cNvSpPr>
          <p:nvPr/>
        </p:nvSpPr>
        <p:spPr>
          <a:xfrm>
            <a:off x="2724150" y="4010025"/>
            <a:ext cx="41814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0000"/>
              </a:lnSpc>
              <a:buNone/>
              <a:defRPr sz="1275" b="0">
                <a:solidFill>
                  <a:srgbClr val="E2E8F0"/>
                </a:solidFill>
                <a:latin typeface="Aptos"/>
                <a:ea typeface="Aptos"/>
                <a:cs typeface="Aptos"/>
              </a:defRPr>
            </a:pPr>
            <a:r>
              <a:rPr sz="1275" b="0" dirty="0">
                <a:solidFill>
                  <a:srgbClr val="E2E8F0"/>
                </a:solidFill>
                <a:latin typeface="Aptos"/>
                <a:ea typeface="Aptos"/>
                <a:cs typeface="Aptos"/>
              </a:rPr>
              <a:t>Pressing it compresses the spring and lifts the locking pin.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233B0F-CA62-4F55-B1B0-B470B79EF4ED}"/>
              </a:ext>
            </a:extLst>
          </p:cNvPr>
          <p:cNvSpPr>
            <a:spLocks noGrp="1"/>
          </p:cNvSpPr>
          <p:nvPr/>
        </p:nvSpPr>
        <p:spPr>
          <a:xfrm>
            <a:off x="781050" y="4438650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97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97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LOCKING PIN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DDFBB6-E442-4292-B301-CC75D839FBD7}"/>
              </a:ext>
            </a:extLst>
          </p:cNvPr>
          <p:cNvSpPr>
            <a:spLocks noGrp="1"/>
          </p:cNvSpPr>
          <p:nvPr/>
        </p:nvSpPr>
        <p:spPr>
          <a:xfrm>
            <a:off x="2724150" y="4429125"/>
            <a:ext cx="3857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0000"/>
              </a:lnSpc>
              <a:buNone/>
              <a:defRPr sz="1275" b="0">
                <a:solidFill>
                  <a:srgbClr val="E2E8F0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E2E8F0"/>
                </a:solidFill>
                <a:latin typeface="Aptos"/>
                <a:ea typeface="Aptos"/>
                <a:cs typeface="Aptos"/>
              </a:rPr>
              <a:t>Spring returns the pin into the nearest locking slot.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F2A2A49-FB9B-4CF9-B7A8-059C3C80D8C6}"/>
              </a:ext>
            </a:extLst>
          </p:cNvPr>
          <p:cNvSpPr>
            <a:spLocks noGrp="1"/>
          </p:cNvSpPr>
          <p:nvPr/>
        </p:nvSpPr>
        <p:spPr>
          <a:xfrm>
            <a:off x="781050" y="4857750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97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97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SLIDING PARTITION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87D3CFA-1073-4A28-86A1-B899DDAE8791}"/>
              </a:ext>
            </a:extLst>
          </p:cNvPr>
          <p:cNvSpPr>
            <a:spLocks noGrp="1"/>
          </p:cNvSpPr>
          <p:nvPr/>
        </p:nvSpPr>
        <p:spPr>
          <a:xfrm>
            <a:off x="2724150" y="4848225"/>
            <a:ext cx="3857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0000"/>
              </a:lnSpc>
              <a:buNone/>
              <a:defRPr sz="1275" b="0">
                <a:solidFill>
                  <a:srgbClr val="E2E8F0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E2E8F0"/>
                </a:solidFill>
                <a:latin typeface="Aptos"/>
                <a:ea typeface="Aptos"/>
                <a:cs typeface="Aptos"/>
              </a:rPr>
              <a:t>Moves along the guide path to set measuring volume.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04BD12-E6EE-4661-B1C9-7EC844457D9D}"/>
              </a:ext>
            </a:extLst>
          </p:cNvPr>
          <p:cNvSpPr>
            <a:spLocks noGrp="1"/>
          </p:cNvSpPr>
          <p:nvPr/>
        </p:nvSpPr>
        <p:spPr>
          <a:xfrm>
            <a:off x="781050" y="5276850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97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97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TPE SCRAPER SEAL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E00780-9A27-492B-8ECE-64F7DC14C230}"/>
              </a:ext>
            </a:extLst>
          </p:cNvPr>
          <p:cNvSpPr>
            <a:spLocks noGrp="1"/>
          </p:cNvSpPr>
          <p:nvPr/>
        </p:nvSpPr>
        <p:spPr>
          <a:xfrm>
            <a:off x="2724150" y="5267325"/>
            <a:ext cx="3857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0000"/>
              </a:lnSpc>
              <a:buNone/>
              <a:defRPr sz="1275" b="0">
                <a:solidFill>
                  <a:srgbClr val="E2E8F0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E2E8F0"/>
                </a:solidFill>
                <a:latin typeface="Aptos"/>
                <a:ea typeface="Aptos"/>
                <a:cs typeface="Aptos"/>
              </a:rPr>
              <a:t>Clears grains and powder from the sliding path.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8F35E8D-23B3-49B5-9FF6-26F2C0D2BE64}"/>
              </a:ext>
            </a:extLst>
          </p:cNvPr>
          <p:cNvSpPr>
            <a:spLocks noGrp="1"/>
          </p:cNvSpPr>
          <p:nvPr/>
        </p:nvSpPr>
        <p:spPr>
          <a:xfrm>
            <a:off x="552450" y="6400800"/>
            <a:ext cx="571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defRPr>
            </a:pPr>
            <a:r>
              <a: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rPr>
              <a:t>ADJUSTABLE SPOON-LIKE MEASURING BEAKER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28CA9CF-5FA0-453F-B2AA-8EB3E89E22CA}"/>
              </a:ext>
            </a:extLst>
          </p:cNvPr>
          <p:cNvSpPr>
            <a:spLocks noGrp="1"/>
          </p:cNvSpPr>
          <p:nvPr/>
        </p:nvSpPr>
        <p:spPr>
          <a:xfrm>
            <a:off x="11353800" y="6324600"/>
            <a:ext cx="381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lnSpc>
                <a:spcPct val="110000"/>
              </a:lnSpc>
              <a:buNone/>
              <a:def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defRPr>
            </a:pPr>
            <a:r>
              <a: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rPr>
              <a:t>08</a:t>
            </a:r>
          </a:p>
        </p:txBody>
      </p:sp>
      <p:sp>
        <p:nvSpPr>
          <p:cNvPr id="20" name="Straight Connector 19">
            <a:extLst>
              <a:ext uri="{FF2B5EF4-FFF2-40B4-BE49-F238E27FC236}">
                <a16:creationId xmlns:a16="http://schemas.microsoft.com/office/drawing/2014/main" id="{CAFE5AA0-BFE0-401A-B6C6-2A52C2FF779E}"/>
              </a:ext>
            </a:extLst>
          </p:cNvPr>
          <p:cNvSpPr>
            <a:spLocks noGrp="1"/>
          </p:cNvSpPr>
          <p:nvPr/>
        </p:nvSpPr>
        <p:spPr>
          <a:xfrm>
            <a:off x="552450" y="6191250"/>
            <a:ext cx="11087100" cy="0"/>
          </a:xfrm>
          <a:prstGeom prst="line">
            <a:avLst/>
          </a:prstGeom>
          <a:noFill/>
          <a:ln w="9525">
            <a:solidFill>
              <a:srgbClr val="263447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95022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7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2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BF4DE94-A047-4E05-A88E-00AA3495270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5070C"/>
              </a:gs>
              <a:gs pos="34000">
                <a:srgbClr val="05070C">
                  <a:alpha val="94000"/>
                </a:srgbClr>
              </a:gs>
              <a:gs pos="63000">
                <a:srgbClr val="05070C">
                  <a:alpha val="36000"/>
                </a:srgbClr>
              </a:gs>
              <a:gs pos="96000">
                <a:srgbClr val="05070C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1C3A26-72B2-4CD3-87B3-ED8D3772526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5070C">
                  <a:alpha val="88000"/>
                </a:srgbClr>
              </a:gs>
              <a:gs pos="52000">
                <a:srgbClr val="05070C">
                  <a:alpha val="0"/>
                </a:srgbClr>
              </a:gs>
            </a:gsLst>
            <a:lin ang="0"/>
          </a:gra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124DD6-AF15-45D2-8356-5F1EE8438A75}"/>
              </a:ext>
            </a:extLst>
          </p:cNvPr>
          <p:cNvSpPr>
            <a:spLocks noGrp="1"/>
          </p:cNvSpPr>
          <p:nvPr/>
        </p:nvSpPr>
        <p:spPr>
          <a:xfrm>
            <a:off x="685800" y="533400"/>
            <a:ext cx="476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defRPr>
            </a:pPr>
            <a:r>
              <a:rPr sz="1125" b="1">
                <a:solidFill>
                  <a:srgbClr val="FF8A2A"/>
                </a:solidFill>
                <a:latin typeface="Bahnschrift"/>
                <a:ea typeface="Bahnschrift"/>
                <a:cs typeface="Bahnschrift"/>
              </a:rPr>
              <a:t>WORKING MODEL DIRECTION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4F92AC-0693-41CF-B5CE-BF14671CBD9C}"/>
              </a:ext>
            </a:extLst>
          </p:cNvPr>
          <p:cNvSpPr>
            <a:spLocks noGrp="1"/>
          </p:cNvSpPr>
          <p:nvPr/>
        </p:nvSpPr>
        <p:spPr>
          <a:xfrm>
            <a:off x="685799" y="895350"/>
            <a:ext cx="8422341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90000"/>
              </a:lnSpc>
              <a:buNone/>
              <a:def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4125" b="1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Prototype-ready story: spring lock, sliding chamber, calibrated quantity.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C86A72-442D-4465-B2F5-8CBA4111CBF8}"/>
              </a:ext>
            </a:extLst>
          </p:cNvPr>
          <p:cNvSpPr>
            <a:spLocks noGrp="1"/>
          </p:cNvSpPr>
          <p:nvPr/>
        </p:nvSpPr>
        <p:spPr>
          <a:xfrm>
            <a:off x="685800" y="2495550"/>
            <a:ext cx="56197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8000"/>
              </a:lnSpc>
              <a:buNone/>
              <a:defRPr sz="1650" b="0">
                <a:solidFill>
                  <a:srgbClr val="D6DEE9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D6DEE9"/>
                </a:solidFill>
                <a:latin typeface="Aptos"/>
                <a:ea typeface="Aptos"/>
                <a:cs typeface="Aptos"/>
              </a:rPr>
              <a:t>The next iteration should validate slider feel, particle wipe performance, chamber tolerance, and scale readability across common dry commodities.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BB9F9D8-B9E9-4106-BA4B-B99CBA5968C1}"/>
              </a:ext>
            </a:extLst>
          </p:cNvPr>
          <p:cNvSpPr>
            <a:spLocks noGrp="1"/>
          </p:cNvSpPr>
          <p:nvPr/>
        </p:nvSpPr>
        <p:spPr>
          <a:xfrm>
            <a:off x="685800" y="4248150"/>
            <a:ext cx="5143500" cy="1295400"/>
          </a:xfrm>
          <a:prstGeom prst="roundRect">
            <a:avLst>
              <a:gd name="adj" fmla="val 13235"/>
            </a:avLst>
          </a:prstGeom>
          <a:solidFill>
            <a:srgbClr val="07101A">
              <a:alpha val="80000"/>
            </a:srgbClr>
          </a:solidFill>
          <a:ln w="9525">
            <a:solidFill>
              <a:srgbClr val="294155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668182-5FDC-4F33-AC62-CFBA7863FDC5}"/>
              </a:ext>
            </a:extLst>
          </p:cNvPr>
          <p:cNvSpPr>
            <a:spLocks noGrp="1"/>
          </p:cNvSpPr>
          <p:nvPr/>
        </p:nvSpPr>
        <p:spPr>
          <a:xfrm>
            <a:off x="933450" y="4371976"/>
            <a:ext cx="457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0000"/>
              </a:lnSpc>
              <a:buNone/>
              <a:defRPr sz="1725" b="1">
                <a:solidFill>
                  <a:srgbClr val="F8FAFC"/>
                </a:solidFill>
                <a:latin typeface="Bahnschrift"/>
                <a:ea typeface="Bahnschrift"/>
                <a:cs typeface="Bahnschrift"/>
              </a:defRPr>
            </a:pPr>
            <a:r>
              <a:rPr sz="1725" b="1" dirty="0">
                <a:solidFill>
                  <a:srgbClr val="F8FAFC"/>
                </a:solidFill>
                <a:latin typeface="Bahnschrift"/>
                <a:ea typeface="Bahnschrift"/>
                <a:cs typeface="Bahnschrift"/>
              </a:rPr>
              <a:t>Prototype validation targets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650710-B3A3-45A9-88BE-C34A7CE34406}"/>
              </a:ext>
            </a:extLst>
          </p:cNvPr>
          <p:cNvSpPr>
            <a:spLocks noGrp="1"/>
          </p:cNvSpPr>
          <p:nvPr/>
        </p:nvSpPr>
        <p:spPr>
          <a:xfrm>
            <a:off x="933450" y="4767265"/>
            <a:ext cx="452437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18000"/>
              </a:lnSpc>
              <a:buNone/>
              <a:defRPr sz="1350" b="0">
                <a:solidFill>
                  <a:srgbClr val="A8B3C2"/>
                </a:solidFill>
                <a:latin typeface="Aptos"/>
                <a:ea typeface="Aptos"/>
                <a:cs typeface="Aptos"/>
              </a:defRPr>
            </a:pPr>
            <a:r>
              <a:rPr sz="1350" b="0" dirty="0">
                <a:solidFill>
                  <a:srgbClr val="A8B3C2"/>
                </a:solidFill>
                <a:latin typeface="Aptos"/>
                <a:ea typeface="Aptos"/>
                <a:cs typeface="Aptos"/>
              </a:rPr>
              <a:t>Slider force | Pin lock | Slot accuracy | Scraper wear | Powder residue | Scale readability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BED5F9-9D71-48BF-8DC9-F9D13937AC11}"/>
              </a:ext>
            </a:extLst>
          </p:cNvPr>
          <p:cNvSpPr>
            <a:spLocks noGrp="1"/>
          </p:cNvSpPr>
          <p:nvPr/>
        </p:nvSpPr>
        <p:spPr>
          <a:xfrm>
            <a:off x="552450" y="6400800"/>
            <a:ext cx="571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defRPr>
            </a:pPr>
            <a:r>
              <a:rPr sz="750" b="1">
                <a:solidFill>
                  <a:srgbClr val="7DD3FC"/>
                </a:solidFill>
                <a:latin typeface="Bahnschrift"/>
                <a:ea typeface="Bahnschrift"/>
                <a:cs typeface="Bahnschrift"/>
              </a:rPr>
              <a:t>ADJUSTABLE SPOON-LIKE MEASURING BEAKER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2BD367-E888-4C08-981A-5F02641DF204}"/>
              </a:ext>
            </a:extLst>
          </p:cNvPr>
          <p:cNvSpPr>
            <a:spLocks noGrp="1"/>
          </p:cNvSpPr>
          <p:nvPr/>
        </p:nvSpPr>
        <p:spPr>
          <a:xfrm>
            <a:off x="11353800" y="6324600"/>
            <a:ext cx="381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lnSpc>
                <a:spcPct val="110000"/>
              </a:lnSpc>
              <a:buNone/>
              <a:def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defRPr>
            </a:pPr>
            <a:r>
              <a:rPr sz="1050" b="1">
                <a:solidFill>
                  <a:srgbClr val="CBD5E1"/>
                </a:solidFill>
                <a:latin typeface="Bahnschrift"/>
                <a:ea typeface="Bahnschrift"/>
                <a:cs typeface="Bahnschrift"/>
              </a:rPr>
              <a:t>09</a:t>
            </a: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045F0DD8-D94F-46A6-B7FE-997178C88CFC}"/>
              </a:ext>
            </a:extLst>
          </p:cNvPr>
          <p:cNvSpPr>
            <a:spLocks noGrp="1"/>
          </p:cNvSpPr>
          <p:nvPr/>
        </p:nvSpPr>
        <p:spPr>
          <a:xfrm>
            <a:off x="552450" y="6191250"/>
            <a:ext cx="11087100" cy="0"/>
          </a:xfrm>
          <a:prstGeom prst="line">
            <a:avLst/>
          </a:prstGeom>
          <a:noFill/>
          <a:ln w="9525">
            <a:solidFill>
              <a:srgbClr val="263447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6281071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661</Words>
  <Application>Microsoft Office PowerPoint</Application>
  <DocSecurity>0</DocSecurity>
  <PresentationFormat>Widescreen</PresentationFormat>
  <Paragraphs>117</Paragraphs>
  <Slides>10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Arial</vt:lpstr>
      <vt:lpstr>Bahnschrift</vt:lpstr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Jeffin</cp:lastModifiedBy>
  <cp:revision>1</cp:revision>
  <dcterms:created xsi:type="dcterms:W3CDTF">2026-06-30T05:22:25Z</dcterms:created>
  <dcterms:modified xsi:type="dcterms:W3CDTF">2026-06-30T05:31:21Z</dcterms:modified>
</cp:coreProperties>
</file>